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279" r:id="rId3"/>
    <p:sldId id="258" r:id="rId4"/>
    <p:sldId id="257" r:id="rId5"/>
    <p:sldId id="259" r:id="rId6"/>
    <p:sldId id="289" r:id="rId7"/>
    <p:sldId id="290" r:id="rId8"/>
    <p:sldId id="282" r:id="rId9"/>
    <p:sldId id="261" r:id="rId10"/>
    <p:sldId id="297" r:id="rId11"/>
    <p:sldId id="298" r:id="rId12"/>
    <p:sldId id="263" r:id="rId13"/>
    <p:sldId id="293" r:id="rId14"/>
    <p:sldId id="299" r:id="rId15"/>
    <p:sldId id="264" r:id="rId16"/>
    <p:sldId id="300" r:id="rId17"/>
    <p:sldId id="294" r:id="rId18"/>
    <p:sldId id="295" r:id="rId19"/>
    <p:sldId id="265" r:id="rId20"/>
    <p:sldId id="301" r:id="rId21"/>
    <p:sldId id="302" r:id="rId22"/>
    <p:sldId id="266" r:id="rId23"/>
    <p:sldId id="267" r:id="rId24"/>
    <p:sldId id="268" r:id="rId25"/>
    <p:sldId id="303" r:id="rId26"/>
    <p:sldId id="287" r:id="rId27"/>
    <p:sldId id="288" r:id="rId28"/>
    <p:sldId id="304" r:id="rId29"/>
    <p:sldId id="305" r:id="rId30"/>
    <p:sldId id="306" r:id="rId31"/>
    <p:sldId id="292" r:id="rId32"/>
    <p:sldId id="280" r:id="rId33"/>
    <p:sldId id="274" r:id="rId34"/>
    <p:sldId id="275" r:id="rId35"/>
    <p:sldId id="276" r:id="rId36"/>
    <p:sldId id="277" r:id="rId37"/>
    <p:sldId id="281" r:id="rId38"/>
    <p:sldId id="307" r:id="rId39"/>
    <p:sldId id="296" r:id="rId40"/>
    <p:sldId id="278" r:id="rId4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BEAECEBB-5AFD-2B43-8F0A-9AAEE479474D}">
          <p14:sldIdLst>
            <p14:sldId id="256"/>
            <p14:sldId id="279"/>
            <p14:sldId id="258"/>
            <p14:sldId id="257"/>
            <p14:sldId id="259"/>
            <p14:sldId id="289"/>
            <p14:sldId id="290"/>
            <p14:sldId id="282"/>
            <p14:sldId id="261"/>
            <p14:sldId id="297"/>
            <p14:sldId id="298"/>
            <p14:sldId id="263"/>
            <p14:sldId id="293"/>
            <p14:sldId id="299"/>
            <p14:sldId id="264"/>
            <p14:sldId id="300"/>
            <p14:sldId id="294"/>
            <p14:sldId id="295"/>
            <p14:sldId id="265"/>
            <p14:sldId id="301"/>
            <p14:sldId id="302"/>
            <p14:sldId id="266"/>
            <p14:sldId id="267"/>
            <p14:sldId id="268"/>
            <p14:sldId id="303"/>
            <p14:sldId id="287"/>
            <p14:sldId id="288"/>
            <p14:sldId id="304"/>
            <p14:sldId id="305"/>
            <p14:sldId id="306"/>
            <p14:sldId id="292"/>
            <p14:sldId id="280"/>
            <p14:sldId id="274"/>
            <p14:sldId id="275"/>
            <p14:sldId id="276"/>
            <p14:sldId id="277"/>
            <p14:sldId id="281"/>
            <p14:sldId id="307"/>
            <p14:sldId id="296"/>
            <p14:sldId id="27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7" autoAdjust="0"/>
    <p:restoredTop sz="94621"/>
  </p:normalViewPr>
  <p:slideViewPr>
    <p:cSldViewPr snapToGrid="0" snapToObjects="1">
      <p:cViewPr>
        <p:scale>
          <a:sx n="79" d="100"/>
          <a:sy n="79" d="100"/>
        </p:scale>
        <p:origin x="-2544" y="-8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B2FFA-BBD6-9945-9D5C-900BD7852685}" type="datetimeFigureOut">
              <a:rPr lang="en-US" smtClean="0"/>
              <a:t>11/8/2016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66AA4-4445-8443-9611-04D48FC613C1}" type="slidenum">
              <a:rPr lang="en-US" smtClean="0"/>
              <a:t>‹N°›</a:t>
            </a:fld>
            <a:endParaRPr lang="en-US"/>
          </a:p>
        </p:txBody>
      </p:sp>
    </p:spTree>
    <p:extLst>
      <p:ext uri="{BB962C8B-B14F-4D97-AF65-F5344CB8AC3E}">
        <p14:creationId xmlns:p14="http://schemas.microsoft.com/office/powerpoint/2010/main" val="127604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66AA4-4445-8443-9611-04D48FC613C1}" type="slidenum">
              <a:rPr lang="en-US" smtClean="0"/>
              <a:t>9</a:t>
            </a:fld>
            <a:endParaRPr lang="en-US"/>
          </a:p>
        </p:txBody>
      </p:sp>
    </p:spTree>
    <p:extLst>
      <p:ext uri="{BB962C8B-B14F-4D97-AF65-F5344CB8AC3E}">
        <p14:creationId xmlns:p14="http://schemas.microsoft.com/office/powerpoint/2010/main" val="179897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Expliquer</a:t>
            </a:r>
            <a:r>
              <a:rPr lang="en-US" dirty="0" smtClean="0"/>
              <a:t> </a:t>
            </a:r>
            <a:r>
              <a:rPr lang="en-US" dirty="0" err="1" smtClean="0"/>
              <a:t>en</a:t>
            </a:r>
            <a:r>
              <a:rPr lang="en-US" dirty="0" smtClean="0"/>
              <a:t> quoi </a:t>
            </a:r>
            <a:r>
              <a:rPr lang="en-US" dirty="0" err="1" smtClean="0"/>
              <a:t>cette</a:t>
            </a:r>
            <a:r>
              <a:rPr lang="en-US" dirty="0" smtClean="0"/>
              <a:t> formation </a:t>
            </a:r>
            <a:r>
              <a:rPr lang="en-US" dirty="0" err="1" smtClean="0"/>
              <a:t>est</a:t>
            </a:r>
            <a:r>
              <a:rPr lang="en-US" dirty="0" smtClean="0"/>
              <a:t> </a:t>
            </a:r>
            <a:r>
              <a:rPr lang="en-US" dirty="0" err="1" smtClean="0"/>
              <a:t>importante</a:t>
            </a:r>
            <a:r>
              <a:rPr lang="en-US" dirty="0" smtClean="0"/>
              <a:t> car</a:t>
            </a:r>
            <a:r>
              <a:rPr lang="en-US" baseline="0" dirty="0" smtClean="0"/>
              <a:t> </a:t>
            </a:r>
            <a:r>
              <a:rPr lang="en-US" baseline="0" dirty="0" err="1" smtClean="0"/>
              <a:t>il</a:t>
            </a:r>
            <a:r>
              <a:rPr lang="en-US" baseline="0" dirty="0" smtClean="0"/>
              <a:t> y a </a:t>
            </a:r>
            <a:r>
              <a:rPr lang="en-US" baseline="0" dirty="0" err="1" smtClean="0"/>
              <a:t>très</a:t>
            </a:r>
            <a:r>
              <a:rPr lang="en-US" baseline="0" dirty="0" smtClean="0"/>
              <a:t> </a:t>
            </a:r>
            <a:r>
              <a:rPr lang="en-US" baseline="0" dirty="0" err="1" smtClean="0"/>
              <a:t>peu</a:t>
            </a:r>
            <a:r>
              <a:rPr lang="en-US" baseline="0" dirty="0" smtClean="0"/>
              <a:t> de </a:t>
            </a:r>
            <a:r>
              <a:rPr lang="en-US" baseline="0" dirty="0" err="1" smtClean="0"/>
              <a:t>données</a:t>
            </a:r>
            <a:r>
              <a:rPr lang="en-US" baseline="0" dirty="0" smtClean="0"/>
              <a:t> issue du GBIF </a:t>
            </a:r>
            <a:r>
              <a:rPr lang="en-US" baseline="0" dirty="0" err="1" smtClean="0"/>
              <a:t>Guinée</a:t>
            </a:r>
            <a:endParaRPr lang="en-US" dirty="0"/>
          </a:p>
        </p:txBody>
      </p:sp>
      <p:sp>
        <p:nvSpPr>
          <p:cNvPr id="4" name="Slide Number Placeholder 3"/>
          <p:cNvSpPr>
            <a:spLocks noGrp="1"/>
          </p:cNvSpPr>
          <p:nvPr>
            <p:ph type="sldNum" sz="quarter" idx="10"/>
          </p:nvPr>
        </p:nvSpPr>
        <p:spPr/>
        <p:txBody>
          <a:bodyPr/>
          <a:lstStyle/>
          <a:p>
            <a:fld id="{CA866AA4-4445-8443-9611-04D48FC613C1}" type="slidenum">
              <a:rPr lang="en-US" smtClean="0"/>
              <a:t>10</a:t>
            </a:fld>
            <a:endParaRPr lang="en-US"/>
          </a:p>
        </p:txBody>
      </p:sp>
    </p:spTree>
    <p:extLst>
      <p:ext uri="{BB962C8B-B14F-4D97-AF65-F5344CB8AC3E}">
        <p14:creationId xmlns:p14="http://schemas.microsoft.com/office/powerpoint/2010/main" val="175672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cxnSp>
        <p:nvCxnSpPr>
          <p:cNvPr id="8" name="Straight Connector 8"/>
          <p:cNvCxnSpPr>
            <a:cxnSpLocks noChangeShapeType="1"/>
          </p:cNvCxnSpPr>
          <p:nvPr userDrawn="1"/>
        </p:nvCxnSpPr>
        <p:spPr bwMode="auto">
          <a:xfrm flipV="1">
            <a:off x="3505200" y="4233863"/>
            <a:ext cx="4495800" cy="7937"/>
          </a:xfrm>
          <a:prstGeom prst="line">
            <a:avLst/>
          </a:prstGeom>
          <a:noFill/>
          <a:ln w="25400">
            <a:solidFill>
              <a:srgbClr val="86C54E"/>
            </a:solidFill>
            <a:round/>
            <a:headEnd/>
            <a:tailEnd/>
          </a:ln>
          <a:effectLst>
            <a:outerShdw blurRad="63500" dist="20000" dir="5400000" rotWithShape="0">
              <a:srgbClr val="000000">
                <a:alpha val="37999"/>
              </a:srgbClr>
            </a:outerShdw>
          </a:effectLst>
          <a:extLst/>
        </p:spPr>
      </p:cxnSp>
      <p:sp>
        <p:nvSpPr>
          <p:cNvPr id="10" name="Titre 9"/>
          <p:cNvSpPr>
            <a:spLocks noGrp="1"/>
          </p:cNvSpPr>
          <p:nvPr>
            <p:ph type="title"/>
          </p:nvPr>
        </p:nvSpPr>
        <p:spPr>
          <a:xfrm>
            <a:off x="3028664" y="2950882"/>
            <a:ext cx="6115336" cy="1143000"/>
          </a:xfrm>
        </p:spPr>
        <p:txBody>
          <a:bodyPr/>
          <a:lstStyle>
            <a:lvl1pPr>
              <a:defRPr>
                <a:solidFill>
                  <a:schemeClr val="bg1"/>
                </a:solidFill>
              </a:defRPr>
            </a:lvl1pPr>
          </a:lstStyle>
          <a:p>
            <a:r>
              <a:rPr lang="en-US" smtClean="0"/>
              <a:t>Cliquez et modifiez le titre</a:t>
            </a:r>
            <a:endParaRPr lang="fr-FR" dirty="0"/>
          </a:p>
        </p:txBody>
      </p:sp>
      <p:cxnSp>
        <p:nvCxnSpPr>
          <p:cNvPr id="11" name="Straight Connector 6"/>
          <p:cNvCxnSpPr>
            <a:cxnSpLocks noChangeShapeType="1"/>
          </p:cNvCxnSpPr>
          <p:nvPr userDrawn="1"/>
        </p:nvCxnSpPr>
        <p:spPr bwMode="auto">
          <a:xfrm flipV="1">
            <a:off x="3505200" y="2819400"/>
            <a:ext cx="4495800" cy="7938"/>
          </a:xfrm>
          <a:prstGeom prst="line">
            <a:avLst/>
          </a:prstGeom>
          <a:noFill/>
          <a:ln w="25400">
            <a:solidFill>
              <a:srgbClr val="86C54E"/>
            </a:solidFill>
            <a:round/>
            <a:headEnd/>
            <a:tailEnd/>
          </a:ln>
          <a:effectLst>
            <a:outerShdw blurRad="63500" dist="20000" dir="5400000" rotWithShape="0">
              <a:srgbClr val="000000">
                <a:alpha val="37999"/>
              </a:srgbClr>
            </a:outerShdw>
          </a:effectLst>
          <a:extLst/>
        </p:spPr>
      </p:cxnSp>
      <p:sp>
        <p:nvSpPr>
          <p:cNvPr id="12" name="Espace réservé de la date 11"/>
          <p:cNvSpPr>
            <a:spLocks noGrp="1"/>
          </p:cNvSpPr>
          <p:nvPr>
            <p:ph type="dt" sz="half" idx="10"/>
          </p:nvPr>
        </p:nvSpPr>
        <p:spPr>
          <a:xfrm>
            <a:off x="3505200" y="1716172"/>
            <a:ext cx="4495800" cy="365125"/>
          </a:xfrm>
        </p:spPr>
        <p:txBody>
          <a:bodyPr/>
          <a:lstStyle>
            <a:lvl1pPr>
              <a:defRPr>
                <a:solidFill>
                  <a:srgbClr val="FFFFFF"/>
                </a:solidFill>
              </a:defRPr>
            </a:lvl1pPr>
          </a:lstStyle>
          <a:p>
            <a:fld id="{04BA2DC8-42F3-E543-820D-5D04EDF32F88}" type="datetimeFigureOut">
              <a:rPr lang="fr-FR" smtClean="0"/>
              <a:pPr/>
              <a:t>08/11/2016</a:t>
            </a:fld>
            <a:endParaRPr lang="fr-FR" dirty="0"/>
          </a:p>
        </p:txBody>
      </p:sp>
      <p:sp>
        <p:nvSpPr>
          <p:cNvPr id="13" name="Espace réservé du pied de page 12"/>
          <p:cNvSpPr>
            <a:spLocks noGrp="1"/>
          </p:cNvSpPr>
          <p:nvPr>
            <p:ph type="ftr" sz="quarter" idx="11"/>
          </p:nvPr>
        </p:nvSpPr>
        <p:spPr>
          <a:xfrm>
            <a:off x="3505200" y="4463646"/>
            <a:ext cx="4495800" cy="365125"/>
          </a:xfrm>
        </p:spPr>
        <p:txBody>
          <a:bodyPr/>
          <a:lstStyle>
            <a:lvl1pPr>
              <a:defRPr>
                <a:solidFill>
                  <a:srgbClr val="FFFFFF"/>
                </a:solidFill>
              </a:defRPr>
            </a:lvl1pPr>
          </a:lstStyle>
          <a:p>
            <a:endParaRPr lang="fr-FR" dirty="0"/>
          </a:p>
        </p:txBody>
      </p:sp>
    </p:spTree>
    <p:extLst>
      <p:ext uri="{BB962C8B-B14F-4D97-AF65-F5344CB8AC3E}">
        <p14:creationId xmlns:p14="http://schemas.microsoft.com/office/powerpoint/2010/main" val="149703286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Date Placeholder 3"/>
          <p:cNvSpPr>
            <a:spLocks noGrp="1"/>
          </p:cNvSpPr>
          <p:nvPr>
            <p:ph type="dt" sz="half" idx="10"/>
          </p:nvPr>
        </p:nvSpPr>
        <p:spPr/>
        <p:txBody>
          <a:bodyPr/>
          <a:lstStyle>
            <a:lvl1pPr>
              <a:defRPr/>
            </a:lvl1pPr>
          </a:lstStyle>
          <a:p>
            <a:fld id="{04BA2DC8-42F3-E543-820D-5D04EDF32F88}" type="datetimeFigureOut">
              <a:rPr lang="fr-FR" smtClean="0"/>
              <a:t>08/11/2016</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3FBA116D-D736-C34B-8270-742053C1FBE4}" type="slidenum">
              <a:rPr lang="fr-FR" smtClean="0"/>
              <a:t>‹N°›</a:t>
            </a:fld>
            <a:endParaRPr lang="fr-FR"/>
          </a:p>
        </p:txBody>
      </p:sp>
    </p:spTree>
    <p:extLst>
      <p:ext uri="{BB962C8B-B14F-4D97-AF65-F5344CB8AC3E}">
        <p14:creationId xmlns:p14="http://schemas.microsoft.com/office/powerpoint/2010/main" val="173910657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Cliquez et modifiez le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Date Placeholder 3"/>
          <p:cNvSpPr>
            <a:spLocks noGrp="1"/>
          </p:cNvSpPr>
          <p:nvPr>
            <p:ph type="dt" sz="half" idx="10"/>
          </p:nvPr>
        </p:nvSpPr>
        <p:spPr/>
        <p:txBody>
          <a:bodyPr/>
          <a:lstStyle>
            <a:lvl1pPr>
              <a:defRPr/>
            </a:lvl1pPr>
          </a:lstStyle>
          <a:p>
            <a:fld id="{04BA2DC8-42F3-E543-820D-5D04EDF32F88}" type="datetimeFigureOut">
              <a:rPr lang="fr-FR" smtClean="0"/>
              <a:t>08/11/2016</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3FBA116D-D736-C34B-8270-742053C1FBE4}" type="slidenum">
              <a:rPr lang="fr-FR" smtClean="0"/>
              <a:t>‹N°›</a:t>
            </a:fld>
            <a:endParaRPr lang="fr-FR"/>
          </a:p>
        </p:txBody>
      </p:sp>
    </p:spTree>
    <p:extLst>
      <p:ext uri="{BB962C8B-B14F-4D97-AF65-F5344CB8AC3E}">
        <p14:creationId xmlns:p14="http://schemas.microsoft.com/office/powerpoint/2010/main" val="28635645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736619" cy="4525963"/>
          </a:xfrm>
        </p:spPr>
        <p:txBody>
          <a:bodyPr/>
          <a:lstStyle>
            <a:lvl1pPr>
              <a:spcAft>
                <a:spcPts val="1200"/>
              </a:spcAft>
              <a:defRPr/>
            </a:lvl1pPr>
            <a:lvl2pPr>
              <a:spcAft>
                <a:spcPts val="600"/>
              </a:spcAft>
              <a:buFont typeface="Arial" pitchFamily="34" charset="0"/>
              <a:buChar char="•"/>
              <a:defRPr baseline="0"/>
            </a:lvl2pPr>
            <a:lvl3pPr>
              <a:spcAft>
                <a:spcPts val="600"/>
              </a:spcAft>
              <a:defRPr/>
            </a:lvl3pPr>
            <a:lvl4pPr>
              <a:spcAft>
                <a:spcPts val="600"/>
              </a:spcAft>
              <a:defRPr/>
            </a:lvl4pPr>
            <a:lvl5pPr>
              <a:spcAft>
                <a:spcPts val="600"/>
              </a:spcAft>
              <a:defRPr/>
            </a:lvl5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dirty="0"/>
          </a:p>
        </p:txBody>
      </p:sp>
      <p:sp>
        <p:nvSpPr>
          <p:cNvPr id="4" name="Date Placeholder 3"/>
          <p:cNvSpPr>
            <a:spLocks noGrp="1"/>
          </p:cNvSpPr>
          <p:nvPr>
            <p:ph type="dt" sz="half" idx="10"/>
          </p:nvPr>
        </p:nvSpPr>
        <p:spPr/>
        <p:txBody>
          <a:bodyPr/>
          <a:lstStyle>
            <a:lvl1pPr>
              <a:defRPr/>
            </a:lvl1pPr>
          </a:lstStyle>
          <a:p>
            <a:fld id="{04BA2DC8-42F3-E543-820D-5D04EDF32F88}" type="datetimeFigureOut">
              <a:rPr lang="fr-FR" smtClean="0"/>
              <a:t>08/11/2016</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3FBA116D-D736-C34B-8270-742053C1FBE4}" type="slidenum">
              <a:rPr lang="fr-FR" smtClean="0"/>
              <a:t>‹N°›</a:t>
            </a:fld>
            <a:endParaRPr lang="fr-FR"/>
          </a:p>
        </p:txBody>
      </p:sp>
    </p:spTree>
    <p:extLst>
      <p:ext uri="{BB962C8B-B14F-4D97-AF65-F5344CB8AC3E}">
        <p14:creationId xmlns:p14="http://schemas.microsoft.com/office/powerpoint/2010/main" val="380344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Free Content">
    <p:spTree>
      <p:nvGrpSpPr>
        <p:cNvPr id="1" name=""/>
        <p:cNvGrpSpPr/>
        <p:nvPr/>
      </p:nvGrpSpPr>
      <p:grpSpPr>
        <a:xfrm>
          <a:off x="0" y="0"/>
          <a:ext cx="0" cy="0"/>
          <a:chOff x="0" y="0"/>
          <a:chExt cx="0" cy="0"/>
        </a:xfrm>
      </p:grpSpPr>
      <p:pic>
        <p:nvPicPr>
          <p:cNvPr id="4" name="Picture 1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43788" y="5973763"/>
            <a:ext cx="15287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p:nvPr/>
        </p:nvCxnSpPr>
        <p:spPr>
          <a:xfrm>
            <a:off x="441325" y="6324600"/>
            <a:ext cx="6811963"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10"/>
          <p:cNvCxnSpPr/>
          <p:nvPr/>
        </p:nvCxnSpPr>
        <p:spPr>
          <a:xfrm>
            <a:off x="441325" y="6350000"/>
            <a:ext cx="6919913" cy="0"/>
          </a:xfrm>
          <a:prstGeom prst="line">
            <a:avLst/>
          </a:prstGeom>
          <a:ln w="3175" cmpd="sng">
            <a:solidFill>
              <a:srgbClr val="339837"/>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p:nvPr>
        </p:nvSpPr>
        <p:spPr>
          <a:xfrm>
            <a:off x="441325" y="6407149"/>
            <a:ext cx="4579408" cy="383119"/>
          </a:xfrm>
        </p:spPr>
        <p:txBody>
          <a:bodyPr lIns="0" anchor="ctr">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Cliquez pour modifier les styles du texte du masque</a:t>
            </a:r>
          </a:p>
        </p:txBody>
      </p:sp>
      <p:sp>
        <p:nvSpPr>
          <p:cNvPr id="7" name="Title 1"/>
          <p:cNvSpPr>
            <a:spLocks noGrp="1"/>
          </p:cNvSpPr>
          <p:nvPr>
            <p:ph type="title"/>
          </p:nvPr>
        </p:nvSpPr>
        <p:spPr>
          <a:xfrm>
            <a:off x="83087" y="96588"/>
            <a:ext cx="7109857" cy="1143000"/>
          </a:xfrm>
          <a:ln>
            <a:noFill/>
          </a:ln>
        </p:spPr>
        <p:txBody>
          <a:bodyPr/>
          <a:lstStyle>
            <a:lvl1pPr>
              <a:defRPr sz="3200">
                <a:solidFill>
                  <a:schemeClr val="accent3">
                    <a:lumMod val="75000"/>
                  </a:schemeClr>
                </a:solidFill>
              </a:defRPr>
            </a:lvl1pPr>
          </a:lstStyle>
          <a:p>
            <a:r>
              <a:rPr lang="en-US" smtClean="0"/>
              <a:t>Cliquez et modifiez le titre</a:t>
            </a:r>
            <a:endParaRPr lang="en-US" dirty="0"/>
          </a:p>
        </p:txBody>
      </p:sp>
    </p:spTree>
    <p:extLst>
      <p:ext uri="{BB962C8B-B14F-4D97-AF65-F5344CB8AC3E}">
        <p14:creationId xmlns:p14="http://schemas.microsoft.com/office/powerpoint/2010/main" val="3030103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ata-in-Use-Case-Study">
    <p:spTree>
      <p:nvGrpSpPr>
        <p:cNvPr id="1" name=""/>
        <p:cNvGrpSpPr/>
        <p:nvPr/>
      </p:nvGrpSpPr>
      <p:grpSpPr>
        <a:xfrm>
          <a:off x="0" y="0"/>
          <a:ext cx="0" cy="0"/>
          <a:chOff x="0" y="0"/>
          <a:chExt cx="0" cy="0"/>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34313" y="6215063"/>
            <a:ext cx="962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12"/>
          <p:cNvCxnSpPr/>
          <p:nvPr/>
        </p:nvCxnSpPr>
        <p:spPr>
          <a:xfrm>
            <a:off x="441325" y="6350000"/>
            <a:ext cx="7156450" cy="0"/>
          </a:xfrm>
          <a:prstGeom prst="line">
            <a:avLst/>
          </a:prstGeom>
          <a:ln w="3175" cmpd="sng">
            <a:solidFill>
              <a:srgbClr val="328127"/>
            </a:solidFill>
          </a:ln>
          <a:effectLst/>
        </p:spPr>
        <p:style>
          <a:lnRef idx="2">
            <a:schemeClr val="accent1"/>
          </a:lnRef>
          <a:fillRef idx="0">
            <a:schemeClr val="accent1"/>
          </a:fillRef>
          <a:effectRef idx="1">
            <a:schemeClr val="accent1"/>
          </a:effectRef>
          <a:fontRef idx="minor">
            <a:schemeClr val="tx1"/>
          </a:fontRef>
        </p:style>
      </p:cxnSp>
      <p:sp>
        <p:nvSpPr>
          <p:cNvPr id="15" name="Text Placeholder 4"/>
          <p:cNvSpPr>
            <a:spLocks noGrp="1"/>
          </p:cNvSpPr>
          <p:nvPr>
            <p:ph type="body" sz="quarter" idx="10"/>
          </p:nvPr>
        </p:nvSpPr>
        <p:spPr>
          <a:xfrm>
            <a:off x="441325" y="6407149"/>
            <a:ext cx="7156324" cy="383119"/>
          </a:xfrm>
        </p:spPr>
        <p:txBody>
          <a:bodyPr lIns="0" anchor="ctr">
            <a:noAutofit/>
          </a:bodyPr>
          <a:lstStyle>
            <a:lvl1pPr marL="0" indent="0" algn="r">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Cliquez pour modifier les styles du texte du masque</a:t>
            </a:r>
          </a:p>
        </p:txBody>
      </p:sp>
      <p:sp>
        <p:nvSpPr>
          <p:cNvPr id="10" name="Content Placeholder 3"/>
          <p:cNvSpPr>
            <a:spLocks noGrp="1"/>
          </p:cNvSpPr>
          <p:nvPr>
            <p:ph sz="half" idx="11"/>
          </p:nvPr>
        </p:nvSpPr>
        <p:spPr>
          <a:xfrm>
            <a:off x="536432" y="1752600"/>
            <a:ext cx="4568968" cy="4378679"/>
          </a:xfrm>
        </p:spPr>
        <p:txBody>
          <a:bodyPr/>
          <a:lstStyle>
            <a:lvl1pPr marL="180000" indent="-180000">
              <a:lnSpc>
                <a:spcPct val="120000"/>
              </a:lnSpc>
              <a:spcBef>
                <a:spcPts val="0"/>
              </a:spcBef>
              <a:spcAft>
                <a:spcPts val="300"/>
              </a:spcAft>
              <a:buFont typeface="Arial"/>
              <a:buChar cha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p:txBody>
      </p:sp>
      <p:sp>
        <p:nvSpPr>
          <p:cNvPr id="16" name="Picture Placeholder 15"/>
          <p:cNvSpPr>
            <a:spLocks noGrp="1"/>
          </p:cNvSpPr>
          <p:nvPr>
            <p:ph type="pic" sz="quarter" idx="14"/>
          </p:nvPr>
        </p:nvSpPr>
        <p:spPr>
          <a:xfrm>
            <a:off x="5346700" y="1752600"/>
            <a:ext cx="3340100" cy="4378325"/>
          </a:xfrm>
        </p:spPr>
        <p:txBody>
          <a:bodyPr/>
          <a:lstStyle>
            <a:lvl1pPr>
              <a:defRPr baseline="0"/>
            </a:lvl1pPr>
          </a:lstStyle>
          <a:p>
            <a:pPr lvl="0"/>
            <a:r>
              <a:rPr lang="en-US" noProof="0" smtClean="0"/>
              <a:t>Faire glisser l'image vers l'espace réservé ou cliquer sur l'icône pour l'ajouter</a:t>
            </a:r>
            <a:endParaRPr lang="en-US" noProof="0" dirty="0"/>
          </a:p>
        </p:txBody>
      </p:sp>
      <p:sp>
        <p:nvSpPr>
          <p:cNvPr id="23" name="Text Placeholder 22"/>
          <p:cNvSpPr>
            <a:spLocks noGrp="1"/>
          </p:cNvSpPr>
          <p:nvPr>
            <p:ph type="body" sz="quarter" idx="16"/>
          </p:nvPr>
        </p:nvSpPr>
        <p:spPr>
          <a:xfrm>
            <a:off x="-104635" y="-10949"/>
            <a:ext cx="550800" cy="7007225"/>
          </a:xfrm>
        </p:spPr>
        <p:txBody>
          <a:bodyPr vert="vert270" lIns="0" tIns="36000" rIns="0" bIns="36000">
            <a:noAutofit/>
          </a:bodyPr>
          <a:lstStyle>
            <a:lvl1pPr marL="0" algn="r" defTabSz="457200" rtl="0" eaLnBrk="1" latinLnBrk="0" hangingPunct="1">
              <a:defRPr lang="en-US" sz="4000" kern="1200" dirty="0" smtClean="0">
                <a:solidFill>
                  <a:srgbClr val="FDB002">
                    <a:alpha val="32000"/>
                  </a:srgbClr>
                </a:solidFill>
                <a:latin typeface="Arial"/>
                <a:ea typeface="+mn-ea"/>
                <a:cs typeface="Arial"/>
              </a:defRPr>
            </a:lvl1pPr>
          </a:lstStyle>
          <a:p>
            <a:pPr lvl="0"/>
            <a:r>
              <a:rPr lang="en-US" smtClean="0"/>
              <a:t>Cliquez pour modifier les styles du texte du masque</a:t>
            </a:r>
          </a:p>
        </p:txBody>
      </p:sp>
      <p:sp>
        <p:nvSpPr>
          <p:cNvPr id="14" name="Content Placeholder 3"/>
          <p:cNvSpPr>
            <a:spLocks noGrp="1"/>
          </p:cNvSpPr>
          <p:nvPr>
            <p:ph sz="half" idx="17"/>
          </p:nvPr>
        </p:nvSpPr>
        <p:spPr>
          <a:xfrm>
            <a:off x="536432" y="274642"/>
            <a:ext cx="8150367" cy="574672"/>
          </a:xfrm>
        </p:spPr>
        <p:txBody>
          <a:bodyPr>
            <a:noAutofit/>
          </a:bodyPr>
          <a:lstStyle>
            <a:lvl1pPr marL="0" indent="0" algn="l" defTabSz="457200" rtl="0" eaLnBrk="1" latinLnBrk="0" hangingPunct="1">
              <a:lnSpc>
                <a:spcPct val="120000"/>
              </a:lnSpc>
              <a:spcBef>
                <a:spcPct val="0"/>
              </a:spcBef>
              <a:spcAft>
                <a:spcPts val="300"/>
              </a:spcAft>
              <a:buFont typeface="Arial"/>
              <a:buNone/>
              <a:defRPr lang="en-US" sz="2800" b="1" kern="1200" cap="all" dirty="0" smtClean="0">
                <a:solidFill>
                  <a:srgbClr val="328127"/>
                </a:solidFill>
                <a:latin typeface="Arial"/>
                <a:ea typeface="+mj-ea"/>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p:txBody>
      </p:sp>
      <p:sp>
        <p:nvSpPr>
          <p:cNvPr id="21" name="Content Placeholder 20"/>
          <p:cNvSpPr>
            <a:spLocks noGrp="1"/>
          </p:cNvSpPr>
          <p:nvPr>
            <p:ph sz="quarter" idx="18"/>
          </p:nvPr>
        </p:nvSpPr>
        <p:spPr>
          <a:xfrm>
            <a:off x="1130300" y="927100"/>
            <a:ext cx="7556500" cy="749300"/>
          </a:xfrm>
          <a:solidFill>
            <a:srgbClr val="E0FFFF"/>
          </a:solidFill>
        </p:spPr>
        <p:txBody>
          <a:bodyPr/>
          <a:lstStyle>
            <a:lvl1pPr>
              <a:defRPr sz="1800" b="0" i="1">
                <a:solidFill>
                  <a:srgbClr val="1086C1"/>
                </a:solidFill>
                <a:latin typeface="Arial"/>
                <a:cs typeface="Arial"/>
              </a:defRPr>
            </a:lvl1pPr>
          </a:lstStyle>
          <a:p>
            <a:pPr lvl="0"/>
            <a:r>
              <a:rPr lang="en-US" smtClean="0"/>
              <a:t>Cliquez pour modifier les styles du texte du masque</a:t>
            </a:r>
          </a:p>
        </p:txBody>
      </p:sp>
    </p:spTree>
    <p:extLst>
      <p:ext uri="{BB962C8B-B14F-4D97-AF65-F5344CB8AC3E}">
        <p14:creationId xmlns:p14="http://schemas.microsoft.com/office/powerpoint/2010/main" val="84822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088" y="96588"/>
            <a:ext cx="6908074" cy="1143000"/>
          </a:xfrm>
          <a:ln>
            <a:noFill/>
          </a:ln>
        </p:spPr>
        <p:txBody>
          <a:bodyPr/>
          <a:lstStyle>
            <a:lvl1pPr>
              <a:defRPr sz="3200">
                <a:solidFill>
                  <a:schemeClr val="accent3">
                    <a:lumMod val="75000"/>
                  </a:schemeClr>
                </a:solidFill>
              </a:defRPr>
            </a:lvl1pPr>
          </a:lstStyle>
          <a:p>
            <a:r>
              <a:rPr lang="en-US" smtClean="0"/>
              <a:t>Cliquez et modifiez le titre</a:t>
            </a:r>
            <a:endParaRPr lang="en-US" dirty="0"/>
          </a:p>
        </p:txBody>
      </p:sp>
      <p:sp>
        <p:nvSpPr>
          <p:cNvPr id="3" name="Content Placeholder 2"/>
          <p:cNvSpPr>
            <a:spLocks noGrp="1"/>
          </p:cNvSpPr>
          <p:nvPr>
            <p:ph idx="1"/>
          </p:nvPr>
        </p:nvSpPr>
        <p:spPr>
          <a:xfrm>
            <a:off x="284869" y="1600200"/>
            <a:ext cx="6540120" cy="4525963"/>
          </a:xfrm>
        </p:spPr>
        <p:txBody>
          <a:bodyPr/>
          <a:lstStyle>
            <a:lvl1pPr>
              <a:defRPr sz="2400">
                <a:solidFill>
                  <a:schemeClr val="bg2">
                    <a:lumMod val="25000"/>
                  </a:schemeClr>
                </a:solidFill>
              </a:defRPr>
            </a:lvl1pPr>
            <a:lvl2pPr>
              <a:defRPr sz="2400">
                <a:solidFill>
                  <a:schemeClr val="bg2">
                    <a:lumMod val="25000"/>
                  </a:schemeClr>
                </a:solidFill>
              </a:defRPr>
            </a:lvl2pPr>
            <a:lvl3pPr>
              <a:defRPr sz="2400">
                <a:solidFill>
                  <a:schemeClr val="bg2">
                    <a:lumMod val="25000"/>
                  </a:schemeClr>
                </a:solidFill>
              </a:defRPr>
            </a:lvl3pPr>
            <a:lvl4pPr>
              <a:defRPr sz="2400">
                <a:solidFill>
                  <a:schemeClr val="bg2">
                    <a:lumMod val="25000"/>
                  </a:schemeClr>
                </a:solidFill>
              </a:defRPr>
            </a:lvl4pPr>
            <a:lvl5pPr>
              <a:defRPr sz="2400">
                <a:solidFill>
                  <a:schemeClr val="bg2">
                    <a:lumMod val="25000"/>
                  </a:schemeClr>
                </a:solidFill>
              </a:defRPr>
            </a:lvl5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dirty="0"/>
          </a:p>
        </p:txBody>
      </p:sp>
    </p:spTree>
    <p:extLst>
      <p:ext uri="{BB962C8B-B14F-4D97-AF65-F5344CB8AC3E}">
        <p14:creationId xmlns:p14="http://schemas.microsoft.com/office/powerpoint/2010/main" val="375907476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Cliquez et modifiez le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04BA2DC8-42F3-E543-820D-5D04EDF32F88}" type="datetimeFigureOut">
              <a:rPr lang="fr-FR" smtClean="0"/>
              <a:t>08/11/2016</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3FBA116D-D736-C34B-8270-742053C1FBE4}" type="slidenum">
              <a:rPr lang="fr-FR" smtClean="0"/>
              <a:t>‹N°›</a:t>
            </a:fld>
            <a:endParaRPr lang="fr-FR"/>
          </a:p>
        </p:txBody>
      </p:sp>
    </p:spTree>
    <p:extLst>
      <p:ext uri="{BB962C8B-B14F-4D97-AF65-F5344CB8AC3E}">
        <p14:creationId xmlns:p14="http://schemas.microsoft.com/office/powerpoint/2010/main" val="291118563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5" name="Date Placeholder 3"/>
          <p:cNvSpPr>
            <a:spLocks noGrp="1"/>
          </p:cNvSpPr>
          <p:nvPr>
            <p:ph type="dt" sz="half" idx="10"/>
          </p:nvPr>
        </p:nvSpPr>
        <p:spPr/>
        <p:txBody>
          <a:bodyPr/>
          <a:lstStyle>
            <a:lvl1pPr>
              <a:defRPr/>
            </a:lvl1pPr>
          </a:lstStyle>
          <a:p>
            <a:fld id="{04BA2DC8-42F3-E543-820D-5D04EDF32F88}" type="datetimeFigureOut">
              <a:rPr lang="fr-FR" smtClean="0"/>
              <a:t>08/11/2016</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3FBA116D-D736-C34B-8270-742053C1FBE4}" type="slidenum">
              <a:rPr lang="fr-FR" smtClean="0"/>
              <a:t>‹N°›</a:t>
            </a:fld>
            <a:endParaRPr lang="fr-FR"/>
          </a:p>
        </p:txBody>
      </p:sp>
    </p:spTree>
    <p:extLst>
      <p:ext uri="{BB962C8B-B14F-4D97-AF65-F5344CB8AC3E}">
        <p14:creationId xmlns:p14="http://schemas.microsoft.com/office/powerpoint/2010/main" val="426564371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Cliquez et modifiez le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7" name="Date Placeholder 3"/>
          <p:cNvSpPr>
            <a:spLocks noGrp="1"/>
          </p:cNvSpPr>
          <p:nvPr>
            <p:ph type="dt" sz="half" idx="10"/>
          </p:nvPr>
        </p:nvSpPr>
        <p:spPr/>
        <p:txBody>
          <a:bodyPr/>
          <a:lstStyle>
            <a:lvl1pPr>
              <a:defRPr/>
            </a:lvl1pPr>
          </a:lstStyle>
          <a:p>
            <a:fld id="{04BA2DC8-42F3-E543-820D-5D04EDF32F88}" type="datetimeFigureOut">
              <a:rPr lang="fr-FR" smtClean="0"/>
              <a:t>08/11/2016</a:t>
            </a:fld>
            <a:endParaRPr lang="fr-FR"/>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3FBA116D-D736-C34B-8270-742053C1FBE4}" type="slidenum">
              <a:rPr lang="fr-FR" smtClean="0"/>
              <a:t>‹N°›</a:t>
            </a:fld>
            <a:endParaRPr lang="fr-FR"/>
          </a:p>
        </p:txBody>
      </p:sp>
    </p:spTree>
    <p:extLst>
      <p:ext uri="{BB962C8B-B14F-4D97-AF65-F5344CB8AC3E}">
        <p14:creationId xmlns:p14="http://schemas.microsoft.com/office/powerpoint/2010/main" val="227374181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01113" y="84715"/>
            <a:ext cx="6854440" cy="1143000"/>
          </a:xfrm>
        </p:spPr>
        <p:txBody>
          <a:bodyPr/>
          <a:lstStyle>
            <a:lvl1pPr>
              <a:defRPr sz="3200">
                <a:solidFill>
                  <a:schemeClr val="accent3">
                    <a:lumMod val="75000"/>
                  </a:schemeClr>
                </a:solidFill>
              </a:defRPr>
            </a:lvl1pPr>
          </a:lstStyle>
          <a:p>
            <a:r>
              <a:rPr lang="en-US" smtClean="0"/>
              <a:t>Cliquez et modifiez le titre</a:t>
            </a:r>
            <a:endParaRPr lang="en-US" dirty="0"/>
          </a:p>
        </p:txBody>
      </p:sp>
    </p:spTree>
    <p:extLst>
      <p:ext uri="{BB962C8B-B14F-4D97-AF65-F5344CB8AC3E}">
        <p14:creationId xmlns:p14="http://schemas.microsoft.com/office/powerpoint/2010/main" val="19794703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4BA2DC8-42F3-E543-820D-5D04EDF32F88}" type="datetimeFigureOut">
              <a:rPr lang="fr-FR" smtClean="0"/>
              <a:t>08/11/2016</a:t>
            </a:fld>
            <a:endParaRPr lang="fr-FR"/>
          </a:p>
        </p:txBody>
      </p:sp>
      <p:sp>
        <p:nvSpPr>
          <p:cNvPr id="3" name="Footer Placeholder 4"/>
          <p:cNvSpPr>
            <a:spLocks noGrp="1"/>
          </p:cNvSpPr>
          <p:nvPr>
            <p:ph type="ftr" sz="quarter" idx="11"/>
          </p:nvPr>
        </p:nvSpPr>
        <p:spPr/>
        <p:txBody>
          <a:bodyPr/>
          <a:lstStyle>
            <a:lvl1pPr>
              <a:defRPr/>
            </a:lvl1pPr>
          </a:lstStyle>
          <a:p>
            <a:endParaRPr lang="fr-FR"/>
          </a:p>
        </p:txBody>
      </p:sp>
      <p:sp>
        <p:nvSpPr>
          <p:cNvPr id="4" name="Slide Number Placeholder 5"/>
          <p:cNvSpPr>
            <a:spLocks noGrp="1"/>
          </p:cNvSpPr>
          <p:nvPr>
            <p:ph type="sldNum" sz="quarter" idx="12"/>
          </p:nvPr>
        </p:nvSpPr>
        <p:spPr/>
        <p:txBody>
          <a:bodyPr/>
          <a:lstStyle>
            <a:lvl1pPr>
              <a:defRPr/>
            </a:lvl1pPr>
          </a:lstStyle>
          <a:p>
            <a:fld id="{3FBA116D-D736-C34B-8270-742053C1FBE4}" type="slidenum">
              <a:rPr lang="fr-FR" smtClean="0"/>
              <a:t>‹N°›</a:t>
            </a:fld>
            <a:endParaRPr lang="fr-FR"/>
          </a:p>
        </p:txBody>
      </p:sp>
    </p:spTree>
    <p:extLst>
      <p:ext uri="{BB962C8B-B14F-4D97-AF65-F5344CB8AC3E}">
        <p14:creationId xmlns:p14="http://schemas.microsoft.com/office/powerpoint/2010/main" val="296778300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Cliquez et modifiez le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fld id="{04BA2DC8-42F3-E543-820D-5D04EDF32F88}" type="datetimeFigureOut">
              <a:rPr lang="fr-FR" smtClean="0"/>
              <a:t>08/11/2016</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3FBA116D-D736-C34B-8270-742053C1FBE4}" type="slidenum">
              <a:rPr lang="fr-FR" smtClean="0"/>
              <a:t>‹N°›</a:t>
            </a:fld>
            <a:endParaRPr lang="fr-FR"/>
          </a:p>
        </p:txBody>
      </p:sp>
    </p:spTree>
    <p:extLst>
      <p:ext uri="{BB962C8B-B14F-4D97-AF65-F5344CB8AC3E}">
        <p14:creationId xmlns:p14="http://schemas.microsoft.com/office/powerpoint/2010/main" val="146977013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Cliquez et modifiez le titre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Faire glisser l'image vers l'espace réservé ou cliquer sur l'icône pour l'ajouter</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fld id="{04BA2DC8-42F3-E543-820D-5D04EDF32F88}" type="datetimeFigureOut">
              <a:rPr lang="fr-FR" smtClean="0"/>
              <a:t>08/11/2016</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3FBA116D-D736-C34B-8270-742053C1FBE4}" type="slidenum">
              <a:rPr lang="fr-FR" smtClean="0"/>
              <a:t>‹N°›</a:t>
            </a:fld>
            <a:endParaRPr lang="fr-FR"/>
          </a:p>
        </p:txBody>
      </p:sp>
    </p:spTree>
    <p:extLst>
      <p:ext uri="{BB962C8B-B14F-4D97-AF65-F5344CB8AC3E}">
        <p14:creationId xmlns:p14="http://schemas.microsoft.com/office/powerpoint/2010/main" val="24963955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Cliquez et modifiez le titre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Cliquez pour modifier les styles du texte du masque</a:t>
            </a:r>
          </a:p>
          <a:p>
            <a:pPr lvl="1"/>
            <a:r>
              <a:rPr lang="en-US" altLang="fr-FR" smtClean="0"/>
              <a:t>Deuxième niveau</a:t>
            </a:r>
          </a:p>
          <a:p>
            <a:pPr lvl="2"/>
            <a:r>
              <a:rPr lang="en-US" altLang="fr-FR" smtClean="0"/>
              <a:t>Troisième niveau</a:t>
            </a:r>
          </a:p>
          <a:p>
            <a:pPr lvl="3"/>
            <a:r>
              <a:rPr lang="en-US" altLang="fr-FR" smtClean="0"/>
              <a:t>Quatrième niveau</a:t>
            </a:r>
          </a:p>
          <a:p>
            <a:pPr lvl="4"/>
            <a:r>
              <a:rPr lang="en-US" altLang="fr-FR"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fld id="{04BA2DC8-42F3-E543-820D-5D04EDF32F88}" type="datetimeFigureOut">
              <a:rPr lang="fr-FR" smtClean="0"/>
              <a:t>08/11/2016</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fld id="{3FBA116D-D736-C34B-8270-742053C1FBE4}" type="slidenum">
              <a:rPr lang="fr-FR" smtClean="0"/>
              <a:t>‹N°›</a:t>
            </a:fld>
            <a:endParaRPr lang="fr-FR"/>
          </a:p>
        </p:txBody>
      </p:sp>
      <p:pic>
        <p:nvPicPr>
          <p:cNvPr id="1031" name="Picture 8" descr="D212360D-B22E-41CD-A29D-87F67439EE0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68000" cy="68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9" descr="logo_def.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149588" y="561758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Screen Shot 2015-09-04 at 17.15.47.png"/>
          <p:cNvPicPr>
            <a:picLocks/>
          </p:cNvPicPr>
          <p:nvPr/>
        </p:nvPicPr>
        <p:blipFill>
          <a:blip r:embed="rId19">
            <a:extLst>
              <a:ext uri="{28A0092B-C50C-407E-A947-70E740481C1C}">
                <a14:useLocalDpi xmlns:a14="http://schemas.microsoft.com/office/drawing/2010/main" val="0"/>
              </a:ext>
            </a:extLst>
          </a:blip>
          <a:stretch>
            <a:fillRect/>
          </a:stretch>
        </p:blipFill>
        <p:spPr>
          <a:xfrm>
            <a:off x="6967422" y="71218"/>
            <a:ext cx="1206506" cy="6732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slow"/>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gbif@gbif.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0854" y="2950882"/>
            <a:ext cx="4528702" cy="1143000"/>
          </a:xfrm>
        </p:spPr>
        <p:txBody>
          <a:bodyPr/>
          <a:lstStyle/>
          <a:p>
            <a:r>
              <a:rPr lang="fr-FR" sz="3200" dirty="0" smtClean="0"/>
              <a:t>GBIF : Global </a:t>
            </a:r>
            <a:r>
              <a:rPr lang="fr-FR" sz="3200" dirty="0" err="1" smtClean="0"/>
              <a:t>Biodiversity</a:t>
            </a:r>
            <a:r>
              <a:rPr lang="fr-FR" sz="3200" dirty="0" smtClean="0"/>
              <a:t> Information </a:t>
            </a:r>
            <a:r>
              <a:rPr lang="fr-FR" sz="3200" dirty="0" err="1" smtClean="0"/>
              <a:t>Facility</a:t>
            </a:r>
            <a:endParaRPr lang="fr-FR" sz="3200" dirty="0"/>
          </a:p>
        </p:txBody>
      </p:sp>
      <p:sp>
        <p:nvSpPr>
          <p:cNvPr id="3" name="ZoneTexte 2"/>
          <p:cNvSpPr txBox="1"/>
          <p:nvPr/>
        </p:nvSpPr>
        <p:spPr>
          <a:xfrm>
            <a:off x="3540854" y="1457690"/>
            <a:ext cx="4426068" cy="1169551"/>
          </a:xfrm>
          <a:prstGeom prst="rect">
            <a:avLst/>
          </a:prstGeom>
          <a:noFill/>
        </p:spPr>
        <p:txBody>
          <a:bodyPr wrap="square" rtlCol="0">
            <a:spAutoFit/>
          </a:bodyPr>
          <a:lstStyle/>
          <a:p>
            <a:r>
              <a:rPr lang="fr-FR" sz="1400" dirty="0" smtClean="0">
                <a:solidFill>
                  <a:schemeClr val="bg1"/>
                </a:solidFill>
              </a:rPr>
              <a:t>Formation sur la qualité, la publication et l’utilisation de données sur </a:t>
            </a:r>
            <a:r>
              <a:rPr lang="fr-FR" sz="1400" smtClean="0">
                <a:solidFill>
                  <a:schemeClr val="bg1"/>
                </a:solidFill>
              </a:rPr>
              <a:t>la biodiversité</a:t>
            </a:r>
          </a:p>
          <a:p>
            <a:endParaRPr lang="fr-FR" sz="1400" dirty="0" smtClean="0">
              <a:solidFill>
                <a:schemeClr val="bg1"/>
              </a:solidFill>
            </a:endParaRPr>
          </a:p>
          <a:p>
            <a:r>
              <a:rPr lang="fr-FR" sz="1400" dirty="0" smtClean="0">
                <a:solidFill>
                  <a:schemeClr val="bg1"/>
                </a:solidFill>
              </a:rPr>
              <a:t>Université Gamal Abdel Nasser (UGAN), Conakry</a:t>
            </a:r>
          </a:p>
          <a:p>
            <a:r>
              <a:rPr lang="fr-FR" sz="1400" dirty="0" smtClean="0">
                <a:solidFill>
                  <a:schemeClr val="bg1"/>
                </a:solidFill>
              </a:rPr>
              <a:t>15 – 18 novembre 2016</a:t>
            </a:r>
            <a:endParaRPr lang="fr-FR" sz="1400" dirty="0">
              <a:solidFill>
                <a:schemeClr val="bg1"/>
              </a:solidFill>
            </a:endParaRPr>
          </a:p>
        </p:txBody>
      </p:sp>
      <p:sp>
        <p:nvSpPr>
          <p:cNvPr id="4" name="ZoneTexte 3"/>
          <p:cNvSpPr txBox="1"/>
          <p:nvPr/>
        </p:nvSpPr>
        <p:spPr>
          <a:xfrm>
            <a:off x="3540855" y="4741164"/>
            <a:ext cx="4528702" cy="923330"/>
          </a:xfrm>
          <a:prstGeom prst="rect">
            <a:avLst/>
          </a:prstGeom>
          <a:noFill/>
        </p:spPr>
        <p:txBody>
          <a:bodyPr wrap="square" rtlCol="0">
            <a:spAutoFit/>
          </a:bodyPr>
          <a:lstStyle/>
          <a:p>
            <a:r>
              <a:rPr lang="fr-FR" dirty="0">
                <a:solidFill>
                  <a:srgbClr val="FFFFFF"/>
                </a:solidFill>
              </a:rPr>
              <a:t>Fabien </a:t>
            </a:r>
            <a:r>
              <a:rPr lang="fr-FR" dirty="0" err="1">
                <a:solidFill>
                  <a:srgbClr val="FFFFFF"/>
                </a:solidFill>
              </a:rPr>
              <a:t>Caviere</a:t>
            </a:r>
            <a:r>
              <a:rPr lang="fr-FR" dirty="0">
                <a:solidFill>
                  <a:srgbClr val="FFFFFF"/>
                </a:solidFill>
              </a:rPr>
              <a:t> </a:t>
            </a:r>
            <a:r>
              <a:rPr lang="fr-FR" dirty="0" smtClean="0">
                <a:solidFill>
                  <a:srgbClr val="FFFFFF"/>
                </a:solidFill>
              </a:rPr>
              <a:t>(</a:t>
            </a:r>
            <a:r>
              <a:rPr lang="fr-FR" dirty="0" err="1" smtClean="0">
                <a:solidFill>
                  <a:srgbClr val="FFFFFF"/>
                </a:solidFill>
              </a:rPr>
              <a:t>caviere@gbif.fr</a:t>
            </a:r>
            <a:r>
              <a:rPr lang="fr-FR" dirty="0" smtClean="0">
                <a:solidFill>
                  <a:srgbClr val="FFFFFF"/>
                </a:solidFill>
              </a:rPr>
              <a:t>)</a:t>
            </a:r>
            <a:endParaRPr lang="fr-FR" dirty="0">
              <a:solidFill>
                <a:srgbClr val="FFFFFF"/>
              </a:solidFill>
            </a:endParaRPr>
          </a:p>
          <a:p>
            <a:endParaRPr lang="fr-FR" dirty="0">
              <a:solidFill>
                <a:srgbClr val="FFFFFF"/>
              </a:solidFill>
            </a:endParaRPr>
          </a:p>
          <a:p>
            <a:r>
              <a:rPr lang="fr-FR" dirty="0" err="1" smtClean="0">
                <a:solidFill>
                  <a:srgbClr val="FFFFFF"/>
                </a:solidFill>
              </a:rPr>
              <a:t>Twitter</a:t>
            </a:r>
            <a:r>
              <a:rPr lang="fr-FR" dirty="0" smtClean="0">
                <a:solidFill>
                  <a:srgbClr val="FFFFFF"/>
                </a:solidFill>
              </a:rPr>
              <a:t> : @</a:t>
            </a:r>
            <a:r>
              <a:rPr lang="fr-FR" dirty="0" err="1" smtClean="0">
                <a:solidFill>
                  <a:srgbClr val="FFFFFF"/>
                </a:solidFill>
              </a:rPr>
              <a:t>gbiffrance</a:t>
            </a:r>
            <a:endParaRPr lang="fr-FR" dirty="0">
              <a:solidFill>
                <a:srgbClr val="FFFFFF"/>
              </a:solidFill>
            </a:endParaRPr>
          </a:p>
        </p:txBody>
      </p:sp>
    </p:spTree>
    <p:extLst>
      <p:ext uri="{BB962C8B-B14F-4D97-AF65-F5344CB8AC3E}">
        <p14:creationId xmlns:p14="http://schemas.microsoft.com/office/powerpoint/2010/main" val="416899399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6700"/>
            <a:ext cx="9144000" cy="6312716"/>
          </a:xfrm>
          <a:prstGeom prst="rect">
            <a:avLst/>
          </a:prstGeom>
        </p:spPr>
      </p:pic>
      <p:sp>
        <p:nvSpPr>
          <p:cNvPr id="4" name="Rectangle 3"/>
          <p:cNvSpPr/>
          <p:nvPr/>
        </p:nvSpPr>
        <p:spPr>
          <a:xfrm>
            <a:off x="6220691" y="2556081"/>
            <a:ext cx="2757054" cy="212675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55274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
            <a:ext cx="9144000" cy="6587836"/>
          </a:xfrm>
          <a:prstGeom prst="rect">
            <a:avLst/>
          </a:prstGeom>
        </p:spPr>
      </p:pic>
      <p:sp>
        <p:nvSpPr>
          <p:cNvPr id="5" name="Rectangle 4"/>
          <p:cNvSpPr/>
          <p:nvPr/>
        </p:nvSpPr>
        <p:spPr>
          <a:xfrm>
            <a:off x="5341223" y="942110"/>
            <a:ext cx="1821578" cy="29094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2512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0"/>
            <a:ext cx="8105737" cy="6858000"/>
          </a:xfrm>
          <a:prstGeom prst="rect">
            <a:avLst/>
          </a:prstGeom>
        </p:spPr>
      </p:pic>
      <p:sp>
        <p:nvSpPr>
          <p:cNvPr id="4" name="Rectangle 3"/>
          <p:cNvSpPr/>
          <p:nvPr/>
        </p:nvSpPr>
        <p:spPr>
          <a:xfrm>
            <a:off x="2738016" y="1501130"/>
            <a:ext cx="3645704" cy="682931"/>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3303431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4" y="0"/>
            <a:ext cx="6026727" cy="32919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459" y="2408856"/>
            <a:ext cx="6044879" cy="329191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8167" y="4792923"/>
            <a:ext cx="5534892" cy="2065077"/>
          </a:xfrm>
          <a:prstGeom prst="rect">
            <a:avLst/>
          </a:prstGeom>
        </p:spPr>
      </p:pic>
    </p:spTree>
    <p:extLst>
      <p:ext uri="{BB962C8B-B14F-4D97-AF65-F5344CB8AC3E}">
        <p14:creationId xmlns:p14="http://schemas.microsoft.com/office/powerpoint/2010/main" val="400731791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14071"/>
            <a:ext cx="8948137" cy="6858000"/>
          </a:xfrm>
          <a:prstGeom prst="rect">
            <a:avLst/>
          </a:prstGeom>
        </p:spPr>
      </p:pic>
      <p:sp>
        <p:nvSpPr>
          <p:cNvPr id="6" name="Rectangle 5"/>
          <p:cNvSpPr/>
          <p:nvPr/>
        </p:nvSpPr>
        <p:spPr>
          <a:xfrm>
            <a:off x="7188591" y="1392694"/>
            <a:ext cx="1848446" cy="546530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6678386" y="293913"/>
            <a:ext cx="1273628" cy="849087"/>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807616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245301"/>
          </a:xfrm>
          <a:prstGeom prst="rect">
            <a:avLst/>
          </a:prstGeom>
        </p:spPr>
      </p:pic>
      <p:sp>
        <p:nvSpPr>
          <p:cNvPr id="6" name="Rectangle 5"/>
          <p:cNvSpPr/>
          <p:nvPr/>
        </p:nvSpPr>
        <p:spPr>
          <a:xfrm>
            <a:off x="5746907" y="2096087"/>
            <a:ext cx="2514085" cy="4454014"/>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6629400" y="571499"/>
            <a:ext cx="1306286" cy="832757"/>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042636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800"/>
            <a:ext cx="9144000" cy="5716369"/>
          </a:xfrm>
          <a:prstGeom prst="rect">
            <a:avLst/>
          </a:prstGeom>
        </p:spPr>
      </p:pic>
      <p:sp>
        <p:nvSpPr>
          <p:cNvPr id="5" name="Rectangle 4"/>
          <p:cNvSpPr/>
          <p:nvPr/>
        </p:nvSpPr>
        <p:spPr>
          <a:xfrm>
            <a:off x="3804557" y="3151414"/>
            <a:ext cx="1534886" cy="555172"/>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408186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78533"/>
          </a:xfrm>
          <a:prstGeom prst="rect">
            <a:avLst/>
          </a:prstGeom>
        </p:spPr>
      </p:pic>
      <p:sp>
        <p:nvSpPr>
          <p:cNvPr id="4" name="Rectangle 3"/>
          <p:cNvSpPr/>
          <p:nvPr/>
        </p:nvSpPr>
        <p:spPr>
          <a:xfrm>
            <a:off x="7200901" y="620487"/>
            <a:ext cx="914400" cy="865414"/>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7282543" y="1758043"/>
            <a:ext cx="1861457" cy="4561114"/>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557" y="1347782"/>
            <a:ext cx="3623129" cy="2690818"/>
          </a:xfrm>
          <a:prstGeom prst="rect">
            <a:avLst/>
          </a:prstGeom>
        </p:spPr>
      </p:pic>
      <p:sp>
        <p:nvSpPr>
          <p:cNvPr id="10" name="Rectangle 9"/>
          <p:cNvSpPr/>
          <p:nvPr/>
        </p:nvSpPr>
        <p:spPr>
          <a:xfrm>
            <a:off x="1" y="2601701"/>
            <a:ext cx="2171700" cy="212269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2915558" y="1758044"/>
            <a:ext cx="3623128" cy="1246414"/>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241079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5129"/>
            <a:ext cx="9144000" cy="491287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512" y="0"/>
            <a:ext cx="4180976" cy="1781629"/>
          </a:xfrm>
          <a:prstGeom prst="rect">
            <a:avLst/>
          </a:prstGeom>
        </p:spPr>
      </p:pic>
      <p:sp>
        <p:nvSpPr>
          <p:cNvPr id="7" name="Rectangle 6"/>
          <p:cNvSpPr/>
          <p:nvPr/>
        </p:nvSpPr>
        <p:spPr>
          <a:xfrm>
            <a:off x="364435" y="4401564"/>
            <a:ext cx="7652893" cy="2195179"/>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553548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728" y="-6853"/>
            <a:ext cx="7070271" cy="6881182"/>
          </a:xfrm>
          <a:prstGeom prst="rect">
            <a:avLst/>
          </a:prstGeom>
        </p:spPr>
      </p:pic>
    </p:spTree>
    <p:extLst>
      <p:ext uri="{BB962C8B-B14F-4D97-AF65-F5344CB8AC3E}">
        <p14:creationId xmlns:p14="http://schemas.microsoft.com/office/powerpoint/2010/main" val="76714657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pPr marL="457200" indent="-457200">
              <a:buAutoNum type="arabicPeriod"/>
            </a:pPr>
            <a:r>
              <a:rPr lang="fr-FR" dirty="0" smtClean="0">
                <a:solidFill>
                  <a:srgbClr val="FF0000"/>
                </a:solidFill>
              </a:rPr>
              <a:t>Démonstration</a:t>
            </a:r>
          </a:p>
          <a:p>
            <a:pPr marL="457200" indent="-457200">
              <a:buAutoNum type="arabicPeriod"/>
            </a:pPr>
            <a:endParaRPr lang="fr-FR" dirty="0"/>
          </a:p>
          <a:p>
            <a:pPr marL="457200" indent="-457200">
              <a:buAutoNum type="arabicPeriod"/>
            </a:pPr>
            <a:r>
              <a:rPr lang="fr-FR" dirty="0" smtClean="0"/>
              <a:t>Travaux pratiques</a:t>
            </a:r>
          </a:p>
          <a:p>
            <a:pPr marL="457200" indent="-457200">
              <a:buAutoNum type="arabicPeriod"/>
            </a:pPr>
            <a:endParaRPr lang="fr-FR" dirty="0" smtClean="0"/>
          </a:p>
          <a:p>
            <a:pPr marL="457200" indent="-457200">
              <a:buAutoNum type="arabicPeriod"/>
            </a:pPr>
            <a:r>
              <a:rPr lang="fr-FR" dirty="0" smtClean="0"/>
              <a:t>Conclusion</a:t>
            </a:r>
            <a:endParaRPr lang="fr-FR" dirty="0"/>
          </a:p>
          <a:p>
            <a:pPr marL="457200" indent="-457200">
              <a:buAutoNum type="arabicPeriod"/>
            </a:pPr>
            <a:endParaRPr lang="fr-FR" dirty="0"/>
          </a:p>
        </p:txBody>
      </p:sp>
    </p:spTree>
    <p:extLst>
      <p:ext uri="{BB962C8B-B14F-4D97-AF65-F5344CB8AC3E}">
        <p14:creationId xmlns:p14="http://schemas.microsoft.com/office/powerpoint/2010/main" val="78143950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54" y="146958"/>
            <a:ext cx="5550269" cy="55568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013" y="4232286"/>
            <a:ext cx="6233849" cy="2446100"/>
          </a:xfrm>
          <a:prstGeom prst="rect">
            <a:avLst/>
          </a:prstGeom>
        </p:spPr>
      </p:pic>
      <p:sp>
        <p:nvSpPr>
          <p:cNvPr id="6" name="Rectangle 5"/>
          <p:cNvSpPr/>
          <p:nvPr/>
        </p:nvSpPr>
        <p:spPr>
          <a:xfrm>
            <a:off x="2383971" y="4800601"/>
            <a:ext cx="3624943" cy="90321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719413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
            <a:ext cx="9144000" cy="6587836"/>
          </a:xfrm>
          <a:prstGeom prst="rect">
            <a:avLst/>
          </a:prstGeom>
        </p:spPr>
      </p:pic>
      <p:sp>
        <p:nvSpPr>
          <p:cNvPr id="5" name="Rectangle 4"/>
          <p:cNvSpPr/>
          <p:nvPr/>
        </p:nvSpPr>
        <p:spPr>
          <a:xfrm>
            <a:off x="5357552" y="1170710"/>
            <a:ext cx="1821578" cy="29094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583353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154"/>
            <a:ext cx="9146271" cy="5519056"/>
          </a:xfrm>
          <a:prstGeom prst="rect">
            <a:avLst/>
          </a:prstGeom>
        </p:spPr>
      </p:pic>
    </p:spTree>
    <p:extLst>
      <p:ext uri="{BB962C8B-B14F-4D97-AF65-F5344CB8AC3E}">
        <p14:creationId xmlns:p14="http://schemas.microsoft.com/office/powerpoint/2010/main" val="122350415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223888"/>
          </a:xfrm>
          <a:prstGeom prst="rect">
            <a:avLst/>
          </a:prstGeom>
        </p:spPr>
      </p:pic>
      <p:sp>
        <p:nvSpPr>
          <p:cNvPr id="4" name="Rectangle 3"/>
          <p:cNvSpPr/>
          <p:nvPr/>
        </p:nvSpPr>
        <p:spPr>
          <a:xfrm>
            <a:off x="6335486" y="1926771"/>
            <a:ext cx="2612571" cy="460191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426284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88300" cy="622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014" y="4158174"/>
            <a:ext cx="5763986" cy="2699825"/>
          </a:xfrm>
          <a:prstGeom prst="rect">
            <a:avLst/>
          </a:prstGeom>
        </p:spPr>
      </p:pic>
      <p:sp>
        <p:nvSpPr>
          <p:cNvPr id="4" name="Rectangle 3"/>
          <p:cNvSpPr/>
          <p:nvPr/>
        </p:nvSpPr>
        <p:spPr>
          <a:xfrm>
            <a:off x="6172199" y="293913"/>
            <a:ext cx="1665711" cy="947057"/>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4699068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
            <a:ext cx="9144000" cy="6587836"/>
          </a:xfrm>
          <a:prstGeom prst="rect">
            <a:avLst/>
          </a:prstGeom>
        </p:spPr>
      </p:pic>
      <p:sp>
        <p:nvSpPr>
          <p:cNvPr id="5" name="Rectangle 4"/>
          <p:cNvSpPr/>
          <p:nvPr/>
        </p:nvSpPr>
        <p:spPr>
          <a:xfrm>
            <a:off x="5357552" y="1382981"/>
            <a:ext cx="1821578" cy="29094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693715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0"/>
            <a:ext cx="7484338" cy="6858000"/>
          </a:xfrm>
          <a:prstGeom prst="rect">
            <a:avLst/>
          </a:prstGeom>
        </p:spPr>
      </p:pic>
      <p:sp>
        <p:nvSpPr>
          <p:cNvPr id="5" name="Rectangle 4"/>
          <p:cNvSpPr/>
          <p:nvPr/>
        </p:nvSpPr>
        <p:spPr>
          <a:xfrm>
            <a:off x="3004457" y="555171"/>
            <a:ext cx="3151414" cy="75111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233270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375100" cy="6858000"/>
          </a:xfrm>
          <a:prstGeom prst="rect">
            <a:avLst/>
          </a:prstGeom>
        </p:spPr>
      </p:pic>
      <p:sp>
        <p:nvSpPr>
          <p:cNvPr id="4" name="Rectangle 3"/>
          <p:cNvSpPr/>
          <p:nvPr/>
        </p:nvSpPr>
        <p:spPr>
          <a:xfrm>
            <a:off x="7217229" y="310243"/>
            <a:ext cx="1338942" cy="1012371"/>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871225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8730024" cy="6858000"/>
          </a:xfrm>
          <a:prstGeom prst="rect">
            <a:avLst/>
          </a:prstGeom>
        </p:spPr>
      </p:pic>
    </p:spTree>
    <p:extLst>
      <p:ext uri="{BB962C8B-B14F-4D97-AF65-F5344CB8AC3E}">
        <p14:creationId xmlns:p14="http://schemas.microsoft.com/office/powerpoint/2010/main" val="156552132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0"/>
            <a:ext cx="8636338" cy="6858000"/>
          </a:xfrm>
          <a:prstGeom prst="rect">
            <a:avLst/>
          </a:prstGeom>
        </p:spPr>
      </p:pic>
    </p:spTree>
    <p:extLst>
      <p:ext uri="{BB962C8B-B14F-4D97-AF65-F5344CB8AC3E}">
        <p14:creationId xmlns:p14="http://schemas.microsoft.com/office/powerpoint/2010/main" val="74729984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323188521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
            <a:ext cx="9144000" cy="6587836"/>
          </a:xfrm>
          <a:prstGeom prst="rect">
            <a:avLst/>
          </a:prstGeom>
        </p:spPr>
      </p:pic>
      <p:sp>
        <p:nvSpPr>
          <p:cNvPr id="5" name="Rectangle 4"/>
          <p:cNvSpPr/>
          <p:nvPr/>
        </p:nvSpPr>
        <p:spPr>
          <a:xfrm>
            <a:off x="5341223" y="1807525"/>
            <a:ext cx="1821578" cy="29094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397770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806420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pPr marL="457200" indent="-457200">
              <a:buAutoNum type="arabicPeriod"/>
            </a:pPr>
            <a:r>
              <a:rPr lang="fr-FR" dirty="0" smtClean="0"/>
              <a:t>Démonstration</a:t>
            </a:r>
          </a:p>
          <a:p>
            <a:pPr marL="457200" indent="-457200">
              <a:buAutoNum type="arabicPeriod"/>
            </a:pPr>
            <a:endParaRPr lang="fr-FR" dirty="0"/>
          </a:p>
          <a:p>
            <a:pPr marL="457200" indent="-457200">
              <a:buAutoNum type="arabicPeriod"/>
            </a:pPr>
            <a:r>
              <a:rPr lang="fr-FR" dirty="0" smtClean="0">
                <a:solidFill>
                  <a:srgbClr val="FF0000"/>
                </a:solidFill>
              </a:rPr>
              <a:t>Travaux pratiques</a:t>
            </a:r>
          </a:p>
          <a:p>
            <a:pPr marL="457200" indent="-457200">
              <a:buAutoNum type="arabicPeriod"/>
            </a:pPr>
            <a:endParaRPr lang="fr-FR" dirty="0">
              <a:solidFill>
                <a:srgbClr val="FF0000"/>
              </a:solidFill>
            </a:endParaRPr>
          </a:p>
          <a:p>
            <a:pPr marL="457200" indent="-457200">
              <a:buAutoNum type="arabicPeriod"/>
            </a:pPr>
            <a:r>
              <a:rPr lang="fr-FR" dirty="0" smtClean="0">
                <a:solidFill>
                  <a:schemeClr val="tx1"/>
                </a:solidFill>
              </a:rPr>
              <a:t>Conclusion</a:t>
            </a:r>
          </a:p>
          <a:p>
            <a:pPr marL="457200" indent="-457200">
              <a:buAutoNum type="arabicPeriod"/>
            </a:pPr>
            <a:endParaRPr lang="fr-FR" dirty="0"/>
          </a:p>
          <a:p>
            <a:pPr marL="457200" indent="-457200">
              <a:buAutoNum type="arabicPeriod"/>
            </a:pPr>
            <a:endParaRPr lang="fr-FR" dirty="0"/>
          </a:p>
        </p:txBody>
      </p:sp>
    </p:spTree>
    <p:extLst>
      <p:ext uri="{BB962C8B-B14F-4D97-AF65-F5344CB8AC3E}">
        <p14:creationId xmlns:p14="http://schemas.microsoft.com/office/powerpoint/2010/main" val="23936427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TP1 : Exemple de </a:t>
            </a:r>
            <a:r>
              <a:rPr lang="fr-FR" dirty="0" err="1" smtClean="0"/>
              <a:t>Diveboard</a:t>
            </a:r>
            <a:r>
              <a:rPr lang="fr-FR" dirty="0" smtClean="0"/>
              <a:t> (1)</a:t>
            </a:r>
            <a:endParaRPr lang="fr-FR" dirty="0"/>
          </a:p>
        </p:txBody>
      </p:sp>
      <p:sp>
        <p:nvSpPr>
          <p:cNvPr id="3" name="Espace réservé du contenu 2"/>
          <p:cNvSpPr>
            <a:spLocks noGrp="1"/>
          </p:cNvSpPr>
          <p:nvPr>
            <p:ph idx="1"/>
          </p:nvPr>
        </p:nvSpPr>
        <p:spPr>
          <a:xfrm>
            <a:off x="284869" y="1600200"/>
            <a:ext cx="6540120" cy="5044540"/>
          </a:xfrm>
        </p:spPr>
        <p:txBody>
          <a:bodyPr/>
          <a:lstStyle/>
          <a:p>
            <a:pPr marL="0" indent="0">
              <a:buNone/>
            </a:pPr>
            <a:r>
              <a:rPr lang="fr-FR" sz="1600" dirty="0" err="1" smtClean="0"/>
              <a:t>www.diveboard.com</a:t>
            </a:r>
            <a:endParaRPr lang="fr-FR" sz="1600" dirty="0" smtClean="0"/>
          </a:p>
          <a:p>
            <a:pPr marL="0" indent="0">
              <a:buNone/>
            </a:pPr>
            <a:endParaRPr lang="fr-FR" dirty="0"/>
          </a:p>
          <a:p>
            <a:pPr marL="0" indent="0">
              <a:buNone/>
            </a:pPr>
            <a:endParaRPr lang="fr-FR" dirty="0" smtClean="0"/>
          </a:p>
          <a:p>
            <a:pPr marL="0" indent="0">
              <a:buNone/>
            </a:pPr>
            <a:endParaRPr lang="fr-FR" dirty="0" smtClean="0"/>
          </a:p>
          <a:p>
            <a:pPr marL="0" indent="0">
              <a:buNone/>
            </a:pPr>
            <a:endParaRPr lang="fr-FR" dirty="0" smtClean="0"/>
          </a:p>
          <a:p>
            <a:pPr marL="0" indent="0" algn="r">
              <a:buNone/>
            </a:pPr>
            <a:r>
              <a:rPr lang="fr-FR" sz="1600" dirty="0" smtClean="0"/>
              <a:t>© Photo </a:t>
            </a:r>
            <a:r>
              <a:rPr lang="fr-FR" sz="1600" dirty="0"/>
              <a:t>de Doug Anderson </a:t>
            </a:r>
          </a:p>
          <a:p>
            <a:pPr marL="0" indent="0" algn="r">
              <a:buNone/>
            </a:pPr>
            <a:endParaRPr lang="fr-FR" sz="1600" dirty="0" smtClean="0"/>
          </a:p>
          <a:p>
            <a:pPr marL="0" indent="0">
              <a:buNone/>
            </a:pPr>
            <a:r>
              <a:rPr lang="fr-FR" sz="1600" dirty="0" err="1" smtClean="0"/>
              <a:t>Diveboard</a:t>
            </a:r>
            <a:r>
              <a:rPr lang="fr-FR" sz="1600" dirty="0" smtClean="0"/>
              <a:t> est une </a:t>
            </a:r>
            <a:r>
              <a:rPr lang="fr-FR" sz="1600" b="1" dirty="0" smtClean="0"/>
              <a:t>plate-forme de science participative sur la plongée</a:t>
            </a:r>
            <a:r>
              <a:rPr lang="fr-FR" sz="1600" dirty="0" smtClean="0"/>
              <a:t>, où les plongeurs peuvent numériser ou enregistrer leurs plongées.</a:t>
            </a:r>
          </a:p>
          <a:p>
            <a:pPr marL="0" indent="0">
              <a:buNone/>
            </a:pPr>
            <a:endParaRPr lang="fr-FR" sz="1600" b="1" dirty="0"/>
          </a:p>
          <a:p>
            <a:pPr marL="0" indent="0">
              <a:buNone/>
            </a:pPr>
            <a:r>
              <a:rPr lang="fr-FR" sz="1600" dirty="0" smtClean="0"/>
              <a:t>Cette base de données contient toutes les observations faites par les </a:t>
            </a:r>
            <a:r>
              <a:rPr lang="fr-FR" sz="1600" dirty="0" err="1" smtClean="0"/>
              <a:t>Diveboarders</a:t>
            </a:r>
            <a:r>
              <a:rPr lang="fr-FR" sz="1600" dirty="0" smtClean="0"/>
              <a:t> à travers le monde (principalement des poissons)</a:t>
            </a:r>
          </a:p>
          <a:p>
            <a:pPr marL="0" indent="0">
              <a:buNone/>
            </a:pPr>
            <a:endParaRPr lang="fr-FR" sz="1600" dirty="0"/>
          </a:p>
          <a:p>
            <a:pPr marL="0" indent="0">
              <a:buNone/>
            </a:pPr>
            <a:r>
              <a:rPr lang="fr-FR" sz="1600" dirty="0" smtClean="0"/>
              <a:t>Les données sont connectées au portail </a:t>
            </a:r>
            <a:r>
              <a:rPr lang="fr-FR" sz="1600" b="1" dirty="0" smtClean="0"/>
              <a:t>GBIF : </a:t>
            </a:r>
            <a:r>
              <a:rPr lang="fr-FR" sz="1600" b="1" dirty="0" smtClean="0"/>
              <a:t>31 571</a:t>
            </a:r>
            <a:r>
              <a:rPr lang="fr-FR" sz="1600" b="1" dirty="0" smtClean="0"/>
              <a:t> </a:t>
            </a:r>
            <a:r>
              <a:rPr lang="fr-FR" sz="1600" b="1" dirty="0" smtClean="0"/>
              <a:t>occurrences</a:t>
            </a:r>
            <a:r>
              <a:rPr lang="fr-FR" sz="1600" dirty="0" smtClean="0"/>
              <a:t> actuellement et reliées à </a:t>
            </a:r>
            <a:r>
              <a:rPr lang="fr-FR" sz="1600" dirty="0" err="1" smtClean="0"/>
              <a:t>Encyclopedia</a:t>
            </a:r>
            <a:r>
              <a:rPr lang="fr-FR" sz="1600" dirty="0" smtClean="0"/>
              <a:t> of Life </a:t>
            </a:r>
            <a:endParaRPr lang="fr-FR" sz="1600" dirty="0"/>
          </a:p>
        </p:txBody>
      </p:sp>
      <p:pic>
        <p:nvPicPr>
          <p:cNvPr id="4" name="Image 3" descr="dive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1170940"/>
            <a:ext cx="4511040" cy="2255520"/>
          </a:xfrm>
          <a:prstGeom prst="rect">
            <a:avLst/>
          </a:prstGeom>
        </p:spPr>
      </p:pic>
    </p:spTree>
    <p:extLst>
      <p:ext uri="{BB962C8B-B14F-4D97-AF65-F5344CB8AC3E}">
        <p14:creationId xmlns:p14="http://schemas.microsoft.com/office/powerpoint/2010/main" val="81483960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TP1 : Exemple de </a:t>
            </a:r>
            <a:r>
              <a:rPr lang="fr-FR" dirty="0" err="1" smtClean="0"/>
              <a:t>Diveboard</a:t>
            </a:r>
            <a:r>
              <a:rPr lang="fr-FR" dirty="0" smtClean="0"/>
              <a:t> (2)</a:t>
            </a:r>
            <a:endParaRPr lang="fr-FR" dirty="0"/>
          </a:p>
        </p:txBody>
      </p:sp>
      <p:sp>
        <p:nvSpPr>
          <p:cNvPr id="3" name="Espace réservé du contenu 2"/>
          <p:cNvSpPr>
            <a:spLocks noGrp="1"/>
          </p:cNvSpPr>
          <p:nvPr>
            <p:ph idx="1"/>
          </p:nvPr>
        </p:nvSpPr>
        <p:spPr>
          <a:xfrm>
            <a:off x="284869" y="1600200"/>
            <a:ext cx="6540120" cy="5031712"/>
          </a:xfrm>
        </p:spPr>
        <p:txBody>
          <a:bodyPr/>
          <a:lstStyle/>
          <a:p>
            <a:pPr marL="0" indent="0">
              <a:buNone/>
            </a:pPr>
            <a:r>
              <a:rPr lang="fr-FR" sz="1800" dirty="0" smtClean="0"/>
              <a:t>Ces données permettent de visualiser l’expansion d’espèces invasives comme le poisson </a:t>
            </a:r>
            <a:r>
              <a:rPr lang="fr-FR" sz="1800" dirty="0" err="1" smtClean="0"/>
              <a:t>Pterois</a:t>
            </a:r>
            <a:r>
              <a:rPr lang="fr-FR" sz="1800" dirty="0" smtClean="0"/>
              <a:t> </a:t>
            </a:r>
            <a:r>
              <a:rPr lang="fr-FR" sz="1800" dirty="0" err="1" smtClean="0"/>
              <a:t>spp</a:t>
            </a:r>
            <a:r>
              <a:rPr lang="fr-FR" sz="1800" dirty="0" smtClean="0"/>
              <a:t>. :</a:t>
            </a:r>
          </a:p>
          <a:p>
            <a:pPr marL="0" indent="0">
              <a:buNone/>
            </a:pPr>
            <a:endParaRPr lang="fr-FR" dirty="0"/>
          </a:p>
          <a:p>
            <a:pPr marL="457200" indent="-457200">
              <a:buAutoNum type="arabicPeriod"/>
            </a:pPr>
            <a:r>
              <a:rPr lang="fr-FR" sz="1800" dirty="0" smtClean="0"/>
              <a:t>Faire une recherche par espèce pour le taxon « </a:t>
            </a:r>
            <a:r>
              <a:rPr lang="fr-FR" sz="1800" dirty="0" err="1" smtClean="0"/>
              <a:t>Pterois</a:t>
            </a:r>
            <a:r>
              <a:rPr lang="fr-FR" sz="1800" dirty="0" smtClean="0"/>
              <a:t> »</a:t>
            </a:r>
          </a:p>
          <a:p>
            <a:pPr marL="457200" indent="-457200">
              <a:buAutoNum type="arabicPeriod"/>
            </a:pPr>
            <a:r>
              <a:rPr lang="fr-FR" sz="1800" dirty="0" smtClean="0"/>
              <a:t>Cliquer sur le premier résultat (« </a:t>
            </a:r>
            <a:r>
              <a:rPr lang="fr-FR" sz="1800" dirty="0" err="1" smtClean="0"/>
              <a:t>Accepted</a:t>
            </a:r>
            <a:r>
              <a:rPr lang="fr-FR" sz="1800" dirty="0" smtClean="0"/>
              <a:t> </a:t>
            </a:r>
            <a:r>
              <a:rPr lang="fr-FR" sz="1800" dirty="0" err="1" smtClean="0"/>
              <a:t>Genus</a:t>
            </a:r>
            <a:r>
              <a:rPr lang="fr-FR" sz="1800" dirty="0" smtClean="0"/>
              <a:t>, </a:t>
            </a:r>
            <a:r>
              <a:rPr lang="fr-FR" sz="1800" i="1" dirty="0" err="1" smtClean="0"/>
              <a:t>Pterois</a:t>
            </a:r>
            <a:r>
              <a:rPr lang="fr-FR" sz="1800" dirty="0" smtClean="0"/>
              <a:t> Oken 1817 »)</a:t>
            </a:r>
          </a:p>
          <a:p>
            <a:pPr marL="457200" indent="-457200">
              <a:buAutoNum type="arabicPeriod"/>
            </a:pPr>
            <a:r>
              <a:rPr lang="fr-FR" sz="1800" dirty="0" smtClean="0"/>
              <a:t>Jouer avec le curseur temporel sous la carte pour voir quand apparaît le « </a:t>
            </a:r>
            <a:r>
              <a:rPr lang="fr-FR" sz="1800" dirty="0" err="1" smtClean="0"/>
              <a:t>Pterois</a:t>
            </a:r>
            <a:r>
              <a:rPr lang="fr-FR" sz="1800" dirty="0" smtClean="0"/>
              <a:t> » dans la région des Caraïbe</a:t>
            </a:r>
          </a:p>
          <a:p>
            <a:pPr marL="457200" indent="-457200">
              <a:buAutoNum type="arabicPeriod"/>
            </a:pPr>
            <a:r>
              <a:rPr lang="fr-FR" sz="1800" dirty="0" smtClean="0"/>
              <a:t>Zoomer sur la carte au niveau des Caraïbe, cliquez sur le lien à droite « </a:t>
            </a:r>
            <a:r>
              <a:rPr lang="fr-FR" sz="1800" dirty="0" err="1" smtClean="0"/>
              <a:t>View</a:t>
            </a:r>
            <a:r>
              <a:rPr lang="fr-FR" sz="1800" dirty="0" smtClean="0"/>
              <a:t> records in </a:t>
            </a:r>
            <a:r>
              <a:rPr lang="fr-FR" sz="1800" dirty="0" err="1" smtClean="0"/>
              <a:t>viewable</a:t>
            </a:r>
            <a:r>
              <a:rPr lang="fr-FR" sz="1800" dirty="0" smtClean="0"/>
              <a:t> area » -&gt; beaucoup d’enregistrements individuels ont été fournis par des membres de </a:t>
            </a:r>
            <a:r>
              <a:rPr lang="fr-FR" sz="1800" dirty="0" err="1" smtClean="0"/>
              <a:t>Diveboards</a:t>
            </a:r>
            <a:endParaRPr lang="fr-FR" sz="1800" dirty="0" smtClean="0"/>
          </a:p>
          <a:p>
            <a:pPr marL="457200" indent="-457200">
              <a:buAutoNum type="arabicPeriod"/>
            </a:pPr>
            <a:r>
              <a:rPr lang="fr-FR" sz="1800" dirty="0" smtClean="0"/>
              <a:t>Cliquer sur n’importe quel enregistrement individuel et vous verrez la localisation exacte de l’observation, l’heure, la profondeur et le nom du plongeur</a:t>
            </a:r>
            <a:endParaRPr lang="fr-FR" sz="1800" dirty="0"/>
          </a:p>
        </p:txBody>
      </p:sp>
    </p:spTree>
    <p:extLst>
      <p:ext uri="{BB962C8B-B14F-4D97-AF65-F5344CB8AC3E}">
        <p14:creationId xmlns:p14="http://schemas.microsoft.com/office/powerpoint/2010/main" val="75950172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TP2 : recherche d’occurrences</a:t>
            </a:r>
            <a:endParaRPr lang="fr-FR" dirty="0"/>
          </a:p>
        </p:txBody>
      </p:sp>
      <p:sp>
        <p:nvSpPr>
          <p:cNvPr id="3" name="Espace réservé du contenu 2"/>
          <p:cNvSpPr>
            <a:spLocks noGrp="1"/>
          </p:cNvSpPr>
          <p:nvPr>
            <p:ph idx="1"/>
          </p:nvPr>
        </p:nvSpPr>
        <p:spPr>
          <a:xfrm>
            <a:off x="284869" y="1077686"/>
            <a:ext cx="6540120" cy="5048477"/>
          </a:xfrm>
        </p:spPr>
        <p:txBody>
          <a:bodyPr/>
          <a:lstStyle/>
          <a:p>
            <a:pPr marL="0" indent="0" algn="ctr">
              <a:buNone/>
            </a:pPr>
            <a:r>
              <a:rPr lang="la-Latn" dirty="0" smtClean="0"/>
              <a:t>Quel est l’identifiant GBIF de l’occurrence ayant pour nom scientifique “</a:t>
            </a:r>
            <a:r>
              <a:rPr lang="en-US" b="1" i="1" dirty="0" err="1"/>
              <a:t>Scotoplanes</a:t>
            </a:r>
            <a:r>
              <a:rPr lang="en-US" b="1" i="1" dirty="0"/>
              <a:t> </a:t>
            </a:r>
            <a:r>
              <a:rPr lang="en-US" b="1" i="1" dirty="0" err="1"/>
              <a:t>globosa</a:t>
            </a:r>
            <a:r>
              <a:rPr lang="en-US" b="1" i="1" dirty="0"/>
              <a:t> (</a:t>
            </a:r>
            <a:r>
              <a:rPr lang="en-US" b="1" i="1" dirty="0" err="1"/>
              <a:t>Théel</a:t>
            </a:r>
            <a:r>
              <a:rPr lang="en-US" b="1" i="1" dirty="0"/>
              <a:t>, 1879)</a:t>
            </a:r>
            <a:r>
              <a:rPr lang="la-Latn" dirty="0" smtClean="0"/>
              <a:t>”, qui a été </a:t>
            </a:r>
            <a:r>
              <a:rPr lang="la-Latn" dirty="0" smtClean="0"/>
              <a:t>récolté </a:t>
            </a:r>
            <a:r>
              <a:rPr lang="la-Latn" dirty="0" smtClean="0"/>
              <a:t>au </a:t>
            </a:r>
            <a:r>
              <a:rPr lang="la-Latn" b="1" dirty="0" smtClean="0"/>
              <a:t>Chili</a:t>
            </a:r>
            <a:r>
              <a:rPr lang="la-Latn" dirty="0" smtClean="0"/>
              <a:t> par le </a:t>
            </a:r>
            <a:r>
              <a:rPr lang="la-Latn" b="1" dirty="0" smtClean="0"/>
              <a:t>Mus</a:t>
            </a:r>
            <a:r>
              <a:rPr lang="fr-FR" b="1" dirty="0" err="1"/>
              <a:t>é</a:t>
            </a:r>
            <a:r>
              <a:rPr lang="fr-FR" b="1" dirty="0" err="1" smtClean="0"/>
              <a:t>um</a:t>
            </a:r>
            <a:r>
              <a:rPr lang="la-Latn" b="1" dirty="0" smtClean="0"/>
              <a:t> </a:t>
            </a:r>
            <a:r>
              <a:rPr lang="la-Latn" b="1" dirty="0" smtClean="0"/>
              <a:t>d’Histoire Naturelle de Londres </a:t>
            </a:r>
            <a:r>
              <a:rPr lang="fr-FR" b="1" dirty="0" smtClean="0"/>
              <a:t>(</a:t>
            </a:r>
            <a:r>
              <a:rPr lang="la-Latn" b="1" dirty="0" smtClean="0"/>
              <a:t>Royaume-Uni</a:t>
            </a:r>
            <a:r>
              <a:rPr lang="fr-FR" b="1" dirty="0" smtClean="0"/>
              <a:t>)</a:t>
            </a:r>
            <a:r>
              <a:rPr lang="la-Latn" b="1" dirty="0" smtClean="0"/>
              <a:t> </a:t>
            </a:r>
            <a:r>
              <a:rPr lang="la-Latn" dirty="0" smtClean="0"/>
              <a:t>et ayant une </a:t>
            </a:r>
            <a:r>
              <a:rPr lang="la-Latn" b="1" dirty="0" smtClean="0"/>
              <a:t>licence</a:t>
            </a:r>
            <a:r>
              <a:rPr lang="la-Latn" dirty="0" smtClean="0"/>
              <a:t> </a:t>
            </a:r>
            <a:r>
              <a:rPr lang="la-Latn" b="1" dirty="0" smtClean="0"/>
              <a:t>CC0</a:t>
            </a:r>
            <a:r>
              <a:rPr lang="la-Latn" dirty="0" smtClean="0"/>
              <a:t> ? </a:t>
            </a:r>
            <a:endParaRPr lang="fr-FR" dirty="0" smtClean="0"/>
          </a:p>
          <a:p>
            <a:endParaRPr lang="fr-FR" dirty="0"/>
          </a:p>
        </p:txBody>
      </p:sp>
      <p:pic>
        <p:nvPicPr>
          <p:cNvPr id="4" name="Image 3" descr="Scotoplanes_globosa_and_cra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26" y="3065928"/>
            <a:ext cx="5440417" cy="3060235"/>
          </a:xfrm>
          <a:prstGeom prst="rect">
            <a:avLst/>
          </a:prstGeom>
        </p:spPr>
      </p:pic>
      <p:sp>
        <p:nvSpPr>
          <p:cNvPr id="5" name="ZoneTexte 4"/>
          <p:cNvSpPr txBox="1"/>
          <p:nvPr/>
        </p:nvSpPr>
        <p:spPr>
          <a:xfrm>
            <a:off x="83088" y="6204829"/>
            <a:ext cx="6908074" cy="584776"/>
          </a:xfrm>
          <a:prstGeom prst="rect">
            <a:avLst/>
          </a:prstGeom>
          <a:noFill/>
        </p:spPr>
        <p:txBody>
          <a:bodyPr wrap="square" rtlCol="0">
            <a:spAutoFit/>
          </a:bodyPr>
          <a:lstStyle/>
          <a:p>
            <a:r>
              <a:rPr lang="fr-FR" sz="800" dirty="0">
                <a:solidFill>
                  <a:schemeClr val="bg2">
                    <a:lumMod val="25000"/>
                  </a:schemeClr>
                </a:solidFill>
              </a:rPr>
              <a:t>© « </a:t>
            </a:r>
            <a:r>
              <a:rPr lang="fr-FR" sz="800" dirty="0" err="1">
                <a:solidFill>
                  <a:schemeClr val="bg2">
                    <a:lumMod val="25000"/>
                  </a:schemeClr>
                </a:solidFill>
              </a:rPr>
              <a:t>Scotoplanes</a:t>
            </a:r>
            <a:r>
              <a:rPr lang="fr-FR" sz="800" dirty="0">
                <a:solidFill>
                  <a:schemeClr val="bg2">
                    <a:lumMod val="25000"/>
                  </a:schemeClr>
                </a:solidFill>
              </a:rPr>
              <a:t> </a:t>
            </a:r>
            <a:r>
              <a:rPr lang="fr-FR" sz="800" dirty="0" err="1">
                <a:solidFill>
                  <a:schemeClr val="bg2">
                    <a:lumMod val="25000"/>
                  </a:schemeClr>
                </a:solidFill>
              </a:rPr>
              <a:t>globosa</a:t>
            </a:r>
            <a:r>
              <a:rPr lang="fr-FR" sz="800" dirty="0">
                <a:solidFill>
                  <a:schemeClr val="bg2">
                    <a:lumMod val="25000"/>
                  </a:schemeClr>
                </a:solidFill>
              </a:rPr>
              <a:t> and </a:t>
            </a:r>
            <a:r>
              <a:rPr lang="fr-FR" sz="800" dirty="0" err="1">
                <a:solidFill>
                  <a:schemeClr val="bg2">
                    <a:lumMod val="25000"/>
                  </a:schemeClr>
                </a:solidFill>
              </a:rPr>
              <a:t>crab</a:t>
            </a:r>
            <a:r>
              <a:rPr lang="fr-FR" sz="800" dirty="0">
                <a:solidFill>
                  <a:schemeClr val="bg2">
                    <a:lumMod val="25000"/>
                  </a:schemeClr>
                </a:solidFill>
              </a:rPr>
              <a:t> » par NOAA/MBARI — </a:t>
            </a:r>
            <a:endParaRPr lang="fr-FR" sz="800" dirty="0" smtClean="0">
              <a:solidFill>
                <a:schemeClr val="bg2">
                  <a:lumMod val="25000"/>
                </a:schemeClr>
              </a:solidFill>
            </a:endParaRPr>
          </a:p>
          <a:p>
            <a:r>
              <a:rPr lang="fr-FR" sz="800" dirty="0" smtClean="0">
                <a:solidFill>
                  <a:schemeClr val="bg2">
                    <a:lumMod val="25000"/>
                  </a:schemeClr>
                </a:solidFill>
              </a:rPr>
              <a:t>http</a:t>
            </a:r>
            <a:r>
              <a:rPr lang="fr-FR" sz="800" dirty="0">
                <a:solidFill>
                  <a:schemeClr val="bg2">
                    <a:lumMod val="25000"/>
                  </a:schemeClr>
                </a:solidFill>
              </a:rPr>
              <a:t>://</a:t>
            </a:r>
            <a:r>
              <a:rPr lang="fr-FR" sz="800" dirty="0" err="1">
                <a:solidFill>
                  <a:schemeClr val="bg2">
                    <a:lumMod val="25000"/>
                  </a:schemeClr>
                </a:solidFill>
              </a:rPr>
              <a:t>www.sanctuarysimon.org</a:t>
            </a:r>
            <a:r>
              <a:rPr lang="fr-FR" sz="800" dirty="0">
                <a:solidFill>
                  <a:schemeClr val="bg2">
                    <a:lumMod val="25000"/>
                  </a:schemeClr>
                </a:solidFill>
              </a:rPr>
              <a:t>/photos/</a:t>
            </a:r>
            <a:r>
              <a:rPr lang="fr-FR" sz="800" dirty="0" err="1">
                <a:solidFill>
                  <a:schemeClr val="bg2">
                    <a:lumMod val="25000"/>
                  </a:schemeClr>
                </a:solidFill>
              </a:rPr>
              <a:t>photo_info.php?photoID</a:t>
            </a:r>
            <a:r>
              <a:rPr lang="fr-FR" sz="800" dirty="0">
                <a:solidFill>
                  <a:schemeClr val="bg2">
                    <a:lumMod val="25000"/>
                  </a:schemeClr>
                </a:solidFill>
              </a:rPr>
              <a:t>=3951&amp;search=</a:t>
            </a:r>
            <a:r>
              <a:rPr lang="fr-FR" sz="800" dirty="0" err="1">
                <a:solidFill>
                  <a:schemeClr val="bg2">
                    <a:lumMod val="25000"/>
                  </a:schemeClr>
                </a:solidFill>
              </a:rPr>
              <a:t>kw&amp;s</a:t>
            </a:r>
            <a:r>
              <a:rPr lang="fr-FR" sz="800" dirty="0">
                <a:solidFill>
                  <a:schemeClr val="bg2">
                    <a:lumMod val="25000"/>
                  </a:schemeClr>
                </a:solidFill>
              </a:rPr>
              <a:t>=0&amp;page=1. </a:t>
            </a:r>
            <a:endParaRPr lang="fr-FR" sz="800" dirty="0" smtClean="0">
              <a:solidFill>
                <a:schemeClr val="bg2">
                  <a:lumMod val="25000"/>
                </a:schemeClr>
              </a:solidFill>
            </a:endParaRPr>
          </a:p>
          <a:p>
            <a:r>
              <a:rPr lang="fr-FR" sz="800" dirty="0" smtClean="0">
                <a:solidFill>
                  <a:schemeClr val="bg2">
                    <a:lumMod val="25000"/>
                  </a:schemeClr>
                </a:solidFill>
              </a:rPr>
              <a:t>Sous licence </a:t>
            </a:r>
            <a:r>
              <a:rPr lang="fr-FR" sz="800" dirty="0">
                <a:solidFill>
                  <a:schemeClr val="bg2">
                    <a:lumMod val="25000"/>
                  </a:schemeClr>
                </a:solidFill>
              </a:rPr>
              <a:t>CC BY-SA 3.0 via </a:t>
            </a:r>
            <a:r>
              <a:rPr lang="fr-FR" sz="800" dirty="0" err="1">
                <a:solidFill>
                  <a:schemeClr val="bg2">
                    <a:lumMod val="25000"/>
                  </a:schemeClr>
                </a:solidFill>
              </a:rPr>
              <a:t>Wikimedia</a:t>
            </a:r>
            <a:r>
              <a:rPr lang="fr-FR" sz="800" dirty="0">
                <a:solidFill>
                  <a:schemeClr val="bg2">
                    <a:lumMod val="25000"/>
                  </a:schemeClr>
                </a:solidFill>
              </a:rPr>
              <a:t> Commons </a:t>
            </a:r>
            <a:r>
              <a:rPr lang="fr-FR" sz="800" dirty="0" smtClean="0">
                <a:solidFill>
                  <a:schemeClr val="bg2">
                    <a:lumMod val="25000"/>
                  </a:schemeClr>
                </a:solidFill>
              </a:rPr>
              <a:t>– </a:t>
            </a:r>
          </a:p>
          <a:p>
            <a:r>
              <a:rPr lang="fr-FR" sz="800" dirty="0" err="1" smtClean="0">
                <a:solidFill>
                  <a:schemeClr val="bg2">
                    <a:lumMod val="25000"/>
                  </a:schemeClr>
                </a:solidFill>
              </a:rPr>
              <a:t>https</a:t>
            </a:r>
            <a:r>
              <a:rPr lang="fr-FR" sz="800" dirty="0">
                <a:solidFill>
                  <a:schemeClr val="bg2">
                    <a:lumMod val="25000"/>
                  </a:schemeClr>
                </a:solidFill>
              </a:rPr>
              <a:t>://</a:t>
            </a:r>
            <a:r>
              <a:rPr lang="fr-FR" sz="800" dirty="0" err="1">
                <a:solidFill>
                  <a:schemeClr val="bg2">
                    <a:lumMod val="25000"/>
                  </a:schemeClr>
                </a:solidFill>
              </a:rPr>
              <a:t>commons.wikimedia.org</a:t>
            </a:r>
            <a:r>
              <a:rPr lang="fr-FR" sz="800" dirty="0">
                <a:solidFill>
                  <a:schemeClr val="bg2">
                    <a:lumMod val="25000"/>
                  </a:schemeClr>
                </a:solidFill>
              </a:rPr>
              <a:t>/wiki/</a:t>
            </a:r>
            <a:r>
              <a:rPr lang="fr-FR" sz="800" dirty="0" err="1">
                <a:solidFill>
                  <a:schemeClr val="bg2">
                    <a:lumMod val="25000"/>
                  </a:schemeClr>
                </a:solidFill>
              </a:rPr>
              <a:t>File:Scotoplanes_globosa_and_crab.jpg</a:t>
            </a:r>
            <a:r>
              <a:rPr lang="fr-FR" sz="800" dirty="0">
                <a:solidFill>
                  <a:schemeClr val="bg2">
                    <a:lumMod val="25000"/>
                  </a:schemeClr>
                </a:solidFill>
              </a:rPr>
              <a:t>#/media/</a:t>
            </a:r>
            <a:r>
              <a:rPr lang="fr-FR" sz="800" dirty="0" err="1">
                <a:solidFill>
                  <a:schemeClr val="bg2">
                    <a:lumMod val="25000"/>
                  </a:schemeClr>
                </a:solidFill>
              </a:rPr>
              <a:t>File:Scotoplanes_globosa_and_crab.jpg</a:t>
            </a:r>
            <a:endParaRPr lang="fr-FR" sz="800" dirty="0">
              <a:solidFill>
                <a:schemeClr val="bg2">
                  <a:lumMod val="25000"/>
                </a:schemeClr>
              </a:solidFill>
            </a:endParaRPr>
          </a:p>
        </p:txBody>
      </p:sp>
    </p:spTree>
    <p:extLst>
      <p:ext uri="{BB962C8B-B14F-4D97-AF65-F5344CB8AC3E}">
        <p14:creationId xmlns:p14="http://schemas.microsoft.com/office/powerpoint/2010/main" val="410163171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TP3 : recherche d’occurrences</a:t>
            </a:r>
            <a:endParaRPr lang="fr-FR" dirty="0"/>
          </a:p>
        </p:txBody>
      </p:sp>
      <p:sp>
        <p:nvSpPr>
          <p:cNvPr id="3" name="Espace réservé du contenu 2"/>
          <p:cNvSpPr>
            <a:spLocks noGrp="1"/>
          </p:cNvSpPr>
          <p:nvPr>
            <p:ph idx="1"/>
          </p:nvPr>
        </p:nvSpPr>
        <p:spPr>
          <a:xfrm>
            <a:off x="284869" y="1061358"/>
            <a:ext cx="6540120" cy="5064806"/>
          </a:xfrm>
        </p:spPr>
        <p:txBody>
          <a:bodyPr/>
          <a:lstStyle/>
          <a:p>
            <a:pPr marL="0" indent="0" algn="ctr">
              <a:buNone/>
            </a:pPr>
            <a:r>
              <a:rPr lang="fr-FR" dirty="0" smtClean="0"/>
              <a:t>Combien d’occurrences récoltées par </a:t>
            </a:r>
            <a:r>
              <a:rPr lang="fr-FR" b="1" dirty="0" smtClean="0"/>
              <a:t>Maxime Lamotte</a:t>
            </a:r>
            <a:r>
              <a:rPr lang="fr-FR" dirty="0" smtClean="0"/>
              <a:t> au mois de </a:t>
            </a:r>
            <a:r>
              <a:rPr lang="fr-FR" b="1" dirty="0" smtClean="0"/>
              <a:t>janvier</a:t>
            </a:r>
            <a:r>
              <a:rPr lang="fr-FR" dirty="0" smtClean="0"/>
              <a:t> en </a:t>
            </a:r>
            <a:r>
              <a:rPr lang="fr-FR" b="1" dirty="0" smtClean="0"/>
              <a:t>Guinée</a:t>
            </a:r>
            <a:r>
              <a:rPr lang="fr-FR" dirty="0" smtClean="0"/>
              <a:t> sont connectées au GBIF ?</a:t>
            </a:r>
          </a:p>
          <a:p>
            <a:pPr marL="0" indent="0">
              <a:buNone/>
            </a:pPr>
            <a:endParaRPr lang="fr-FR" dirty="0"/>
          </a:p>
          <a:p>
            <a:pPr marL="0" indent="0">
              <a:buNone/>
            </a:pPr>
            <a:endParaRPr lang="fr-FR" dirty="0"/>
          </a:p>
        </p:txBody>
      </p:sp>
      <p:sp>
        <p:nvSpPr>
          <p:cNvPr id="5" name="ZoneTexte 4"/>
          <p:cNvSpPr txBox="1"/>
          <p:nvPr/>
        </p:nvSpPr>
        <p:spPr>
          <a:xfrm>
            <a:off x="83088" y="6314453"/>
            <a:ext cx="6741901" cy="338554"/>
          </a:xfrm>
          <a:prstGeom prst="rect">
            <a:avLst/>
          </a:prstGeom>
          <a:noFill/>
        </p:spPr>
        <p:txBody>
          <a:bodyPr wrap="square" rtlCol="0">
            <a:spAutoFit/>
          </a:bodyPr>
          <a:lstStyle/>
          <a:p>
            <a:r>
              <a:rPr lang="fr-FR" sz="800" dirty="0" smtClean="0">
                <a:solidFill>
                  <a:schemeClr val="bg2">
                    <a:lumMod val="25000"/>
                  </a:schemeClr>
                </a:solidFill>
              </a:rPr>
              <a:t>© Maxime </a:t>
            </a:r>
            <a:r>
              <a:rPr lang="fr-FR" sz="800" dirty="0">
                <a:solidFill>
                  <a:schemeClr val="bg2">
                    <a:lumMod val="25000"/>
                  </a:schemeClr>
                </a:solidFill>
              </a:rPr>
              <a:t>Lamotte dans son laboratoire au mois de juillet 1986. Photo prise par Françoise Lamotte, sa femme. Description Maxime Lamotte dans son laboratoire Date Juillet 1986 Source Françoise Lamotte Auteur Françoise Lamotte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166" y="2269564"/>
            <a:ext cx="3929743" cy="3856600"/>
          </a:xfrm>
          <a:prstGeom prst="rect">
            <a:avLst/>
          </a:prstGeom>
        </p:spPr>
      </p:pic>
    </p:spTree>
    <p:extLst>
      <p:ext uri="{BB962C8B-B14F-4D97-AF65-F5344CB8AC3E}">
        <p14:creationId xmlns:p14="http://schemas.microsoft.com/office/powerpoint/2010/main" val="126247755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TP4 : recherche d’occurrence</a:t>
            </a:r>
            <a:endParaRPr lang="fr-FR" dirty="0"/>
          </a:p>
        </p:txBody>
      </p:sp>
      <p:sp>
        <p:nvSpPr>
          <p:cNvPr id="3" name="Espace réservé du contenu 2"/>
          <p:cNvSpPr>
            <a:spLocks noGrp="1"/>
          </p:cNvSpPr>
          <p:nvPr>
            <p:ph idx="1"/>
          </p:nvPr>
        </p:nvSpPr>
        <p:spPr/>
        <p:txBody>
          <a:bodyPr/>
          <a:lstStyle/>
          <a:p>
            <a:pPr marL="457200" indent="-457200">
              <a:buAutoNum type="arabicPeriod"/>
            </a:pPr>
            <a:endParaRPr lang="fr-FR" dirty="0" smtClean="0"/>
          </a:p>
          <a:p>
            <a:pPr marL="457200" indent="-457200">
              <a:buAutoNum type="arabicPeriod"/>
            </a:pPr>
            <a:r>
              <a:rPr lang="fr-FR" dirty="0" smtClean="0"/>
              <a:t>Combien y a t-il de données géo-référencées </a:t>
            </a:r>
            <a:r>
              <a:rPr lang="fr-FR" dirty="0" smtClean="0"/>
              <a:t>issues </a:t>
            </a:r>
            <a:r>
              <a:rPr lang="fr-FR" dirty="0" smtClean="0"/>
              <a:t>de l’Afrique du Sud ? </a:t>
            </a:r>
            <a:endParaRPr lang="fr-FR" dirty="0"/>
          </a:p>
          <a:p>
            <a:pPr marL="457200" indent="-457200">
              <a:buAutoNum type="arabicPeriod"/>
            </a:pPr>
            <a:endParaRPr lang="fr-FR" dirty="0" smtClean="0"/>
          </a:p>
          <a:p>
            <a:pPr marL="457200" indent="-457200">
              <a:buAutoNum type="arabicPeriod"/>
            </a:pPr>
            <a:endParaRPr lang="fr-FR" dirty="0" smtClean="0"/>
          </a:p>
          <a:p>
            <a:pPr marL="457200" indent="-457200">
              <a:buAutoNum type="arabicPeriod"/>
            </a:pPr>
            <a:r>
              <a:rPr lang="fr-FR" dirty="0" smtClean="0"/>
              <a:t>Combien y a t-il de données géo-référencées sur la France </a:t>
            </a:r>
            <a:r>
              <a:rPr lang="fr-FR" dirty="0" smtClean="0"/>
              <a:t>issues </a:t>
            </a:r>
            <a:r>
              <a:rPr lang="fr-FR" dirty="0" smtClean="0"/>
              <a:t>de l’Afrique du </a:t>
            </a:r>
            <a:r>
              <a:rPr lang="fr-FR" dirty="0" smtClean="0"/>
              <a:t>Sud</a:t>
            </a:r>
            <a:r>
              <a:rPr lang="fr-FR" dirty="0" smtClean="0"/>
              <a:t>?</a:t>
            </a:r>
          </a:p>
        </p:txBody>
      </p:sp>
    </p:spTree>
    <p:extLst>
      <p:ext uri="{BB962C8B-B14F-4D97-AF65-F5344CB8AC3E}">
        <p14:creationId xmlns:p14="http://schemas.microsoft.com/office/powerpoint/2010/main" val="1082588005"/>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pPr marL="457200" indent="-457200">
              <a:buAutoNum type="arabicPeriod"/>
            </a:pPr>
            <a:r>
              <a:rPr lang="fr-FR" dirty="0" smtClean="0"/>
              <a:t>Démonstration</a:t>
            </a:r>
          </a:p>
          <a:p>
            <a:pPr marL="457200" indent="-457200">
              <a:buAutoNum type="arabicPeriod"/>
            </a:pPr>
            <a:endParaRPr lang="fr-FR" dirty="0"/>
          </a:p>
          <a:p>
            <a:pPr marL="457200" indent="-457200">
              <a:buAutoNum type="arabicPeriod"/>
            </a:pPr>
            <a:r>
              <a:rPr lang="fr-FR" dirty="0" smtClean="0">
                <a:solidFill>
                  <a:schemeClr val="tx1"/>
                </a:solidFill>
              </a:rPr>
              <a:t>Travaux pratiques</a:t>
            </a:r>
          </a:p>
          <a:p>
            <a:pPr marL="457200" indent="-457200">
              <a:buAutoNum type="arabicPeriod"/>
            </a:pPr>
            <a:endParaRPr lang="fr-FR" dirty="0">
              <a:solidFill>
                <a:srgbClr val="FF0000"/>
              </a:solidFill>
            </a:endParaRPr>
          </a:p>
          <a:p>
            <a:pPr marL="457200" indent="-457200">
              <a:buAutoNum type="arabicPeriod"/>
            </a:pPr>
            <a:r>
              <a:rPr lang="fr-FR" dirty="0" smtClean="0">
                <a:solidFill>
                  <a:srgbClr val="FF0000"/>
                </a:solidFill>
              </a:rPr>
              <a:t>Conclusion</a:t>
            </a:r>
          </a:p>
          <a:p>
            <a:pPr marL="457200" indent="-457200">
              <a:buAutoNum type="arabicPeriod"/>
            </a:pPr>
            <a:endParaRPr lang="fr-FR" dirty="0"/>
          </a:p>
          <a:p>
            <a:pPr marL="457200" indent="-457200">
              <a:buAutoNum type="arabicPeriod"/>
            </a:pPr>
            <a:endParaRPr lang="fr-FR" dirty="0"/>
          </a:p>
        </p:txBody>
      </p:sp>
    </p:spTree>
    <p:extLst>
      <p:ext uri="{BB962C8B-B14F-4D97-AF65-F5344CB8AC3E}">
        <p14:creationId xmlns:p14="http://schemas.microsoft.com/office/powerpoint/2010/main" val="92006957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Portail </a:t>
            </a:r>
            <a:r>
              <a:rPr lang="fr-FR" dirty="0" smtClean="0"/>
              <a:t>national français</a:t>
            </a:r>
            <a:endParaRPr lang="fr-FR" dirty="0"/>
          </a:p>
        </p:txBody>
      </p:sp>
      <p:sp>
        <p:nvSpPr>
          <p:cNvPr id="3" name="Espace réservé du contenu 2"/>
          <p:cNvSpPr>
            <a:spLocks noGrp="1"/>
          </p:cNvSpPr>
          <p:nvPr>
            <p:ph idx="1"/>
          </p:nvPr>
        </p:nvSpPr>
        <p:spPr/>
        <p:txBody>
          <a:bodyPr/>
          <a:lstStyle/>
          <a:p>
            <a:pPr marL="0" indent="0" algn="ctr">
              <a:buNone/>
            </a:pPr>
            <a:r>
              <a:rPr lang="fr-FR" sz="2800" u="sng" dirty="0" smtClean="0"/>
              <a:t>ACCES</a:t>
            </a:r>
          </a:p>
          <a:p>
            <a:pPr marL="0" indent="0" algn="ctr">
              <a:buNone/>
            </a:pPr>
            <a:r>
              <a:rPr lang="fr-FR" sz="2800" b="1" dirty="0" err="1" smtClean="0"/>
              <a:t>www.gbif.fr</a:t>
            </a:r>
            <a:r>
              <a:rPr lang="fr-FR" sz="2800" b="1" dirty="0" smtClean="0"/>
              <a:t> </a:t>
            </a:r>
          </a:p>
          <a:p>
            <a:pPr marL="0" indent="0" algn="ctr">
              <a:buNone/>
            </a:pPr>
            <a:r>
              <a:rPr lang="fr-FR" sz="2800" dirty="0" smtClean="0"/>
              <a:t>puis onglet « consulter »</a:t>
            </a:r>
          </a:p>
          <a:p>
            <a:pPr marL="0" indent="0">
              <a:buNone/>
            </a:pPr>
            <a:endParaRPr lang="fr-FR" dirty="0" smtClean="0"/>
          </a:p>
          <a:p>
            <a:pPr marL="0" indent="0">
              <a:buNone/>
            </a:pPr>
            <a:endParaRPr lang="fr-FR" dirty="0" smtClean="0"/>
          </a:p>
          <a:p>
            <a:pPr marL="0" indent="0" algn="ctr">
              <a:buNone/>
            </a:pPr>
            <a:r>
              <a:rPr lang="fr-FR" sz="2800" u="sng" dirty="0" smtClean="0"/>
              <a:t>QUESTIONS</a:t>
            </a:r>
            <a:endParaRPr lang="fr-FR" sz="2800" u="sng" dirty="0">
              <a:hlinkClick r:id="rId2"/>
            </a:endParaRPr>
          </a:p>
          <a:p>
            <a:pPr marL="0" indent="0" algn="ctr">
              <a:buNone/>
            </a:pPr>
            <a:r>
              <a:rPr lang="fr-FR" sz="2800" b="1" dirty="0" smtClean="0"/>
              <a:t>gbif@gbif.fr </a:t>
            </a:r>
            <a:r>
              <a:rPr lang="fr-FR" sz="2800" dirty="0" smtClean="0"/>
              <a:t>ou</a:t>
            </a:r>
            <a:r>
              <a:rPr lang="fr-FR" sz="2800" b="1" dirty="0" smtClean="0"/>
              <a:t> dev@gbif.fr</a:t>
            </a:r>
          </a:p>
          <a:p>
            <a:pPr marL="457200" lvl="1" indent="0">
              <a:buNone/>
            </a:pPr>
            <a:endParaRPr lang="fr-FR" dirty="0" smtClean="0"/>
          </a:p>
          <a:p>
            <a:pPr marL="0" indent="0">
              <a:buNone/>
            </a:pPr>
            <a:endParaRPr lang="fr-FR" dirty="0"/>
          </a:p>
        </p:txBody>
      </p:sp>
    </p:spTree>
    <p:extLst>
      <p:ext uri="{BB962C8B-B14F-4D97-AF65-F5344CB8AC3E}">
        <p14:creationId xmlns:p14="http://schemas.microsoft.com/office/powerpoint/2010/main" val="107464742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700"/>
            <a:ext cx="9144000" cy="5300094"/>
          </a:xfrm>
          <a:prstGeom prst="rect">
            <a:avLst/>
          </a:prstGeom>
        </p:spPr>
      </p:pic>
      <p:sp>
        <p:nvSpPr>
          <p:cNvPr id="4" name="Rectangle 3"/>
          <p:cNvSpPr/>
          <p:nvPr/>
        </p:nvSpPr>
        <p:spPr>
          <a:xfrm>
            <a:off x="6148625" y="1838089"/>
            <a:ext cx="2745993" cy="974384"/>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685677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Contacts</a:t>
            </a:r>
            <a:endParaRPr lang="fr-FR" dirty="0"/>
          </a:p>
        </p:txBody>
      </p:sp>
      <p:sp>
        <p:nvSpPr>
          <p:cNvPr id="3" name="Espace réservé du contenu 2"/>
          <p:cNvSpPr>
            <a:spLocks noGrp="1"/>
          </p:cNvSpPr>
          <p:nvPr>
            <p:ph idx="1"/>
          </p:nvPr>
        </p:nvSpPr>
        <p:spPr/>
        <p:txBody>
          <a:bodyPr/>
          <a:lstStyle/>
          <a:p>
            <a:pPr marL="0" indent="0" algn="ctr">
              <a:buNone/>
            </a:pPr>
            <a:r>
              <a:rPr lang="fr-FR" b="1" dirty="0" smtClean="0"/>
              <a:t>Equipe GBIF France</a:t>
            </a:r>
          </a:p>
          <a:p>
            <a:pPr marL="0" indent="0" algn="ctr">
              <a:buNone/>
            </a:pPr>
            <a:r>
              <a:rPr lang="fr-FR" dirty="0" err="1" smtClean="0"/>
              <a:t>gbif@gbif.fr</a:t>
            </a:r>
            <a:endParaRPr lang="fr-FR" dirty="0" smtClean="0"/>
          </a:p>
          <a:p>
            <a:pPr marL="0" indent="0" algn="ctr">
              <a:buNone/>
            </a:pPr>
            <a:endParaRPr lang="fr-FR" dirty="0"/>
          </a:p>
          <a:p>
            <a:pPr marL="0" indent="0" algn="ctr">
              <a:buNone/>
            </a:pPr>
            <a:r>
              <a:rPr lang="fr-FR" b="1" dirty="0" smtClean="0"/>
              <a:t>Site web</a:t>
            </a:r>
          </a:p>
          <a:p>
            <a:pPr marL="0" indent="0" algn="ctr">
              <a:buNone/>
            </a:pPr>
            <a:r>
              <a:rPr lang="fr-FR" dirty="0" smtClean="0"/>
              <a:t>http://</a:t>
            </a:r>
            <a:r>
              <a:rPr lang="fr-FR" dirty="0" err="1" smtClean="0"/>
              <a:t>www.gbif.fr</a:t>
            </a:r>
            <a:endParaRPr lang="fr-FR" dirty="0" smtClean="0"/>
          </a:p>
          <a:p>
            <a:pPr marL="0" indent="0" algn="ctr">
              <a:buNone/>
            </a:pPr>
            <a:endParaRPr lang="fr-FR" dirty="0"/>
          </a:p>
          <a:p>
            <a:pPr marL="0" indent="0" algn="ctr">
              <a:buNone/>
            </a:pPr>
            <a:r>
              <a:rPr lang="fr-FR" b="1" dirty="0" err="1" smtClean="0"/>
              <a:t>Twitter</a:t>
            </a:r>
            <a:endParaRPr lang="fr-FR" b="1" dirty="0" smtClean="0"/>
          </a:p>
          <a:p>
            <a:pPr marL="0" indent="0" algn="ctr">
              <a:buNone/>
            </a:pPr>
            <a:r>
              <a:rPr lang="fr-FR" dirty="0" smtClean="0"/>
              <a:t>@</a:t>
            </a:r>
            <a:r>
              <a:rPr lang="fr-FR" dirty="0" err="1" smtClean="0"/>
              <a:t>gbiffrance</a:t>
            </a:r>
            <a:endParaRPr lang="fr-FR" dirty="0"/>
          </a:p>
        </p:txBody>
      </p:sp>
    </p:spTree>
    <p:extLst>
      <p:ext uri="{BB962C8B-B14F-4D97-AF65-F5344CB8AC3E}">
        <p14:creationId xmlns:p14="http://schemas.microsoft.com/office/powerpoint/2010/main" val="286675630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0"/>
            <a:ext cx="9144000" cy="6439437"/>
          </a:xfrm>
          <a:prstGeom prst="rect">
            <a:avLst/>
          </a:prstGeom>
        </p:spPr>
      </p:pic>
      <p:sp>
        <p:nvSpPr>
          <p:cNvPr id="4" name="Rectangle 3"/>
          <p:cNvSpPr/>
          <p:nvPr/>
        </p:nvSpPr>
        <p:spPr>
          <a:xfrm>
            <a:off x="0" y="1525440"/>
            <a:ext cx="7315200" cy="56659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392759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594200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0"/>
            <a:ext cx="8951814" cy="6858000"/>
          </a:xfrm>
          <a:prstGeom prst="rect">
            <a:avLst/>
          </a:prstGeom>
        </p:spPr>
      </p:pic>
      <p:sp>
        <p:nvSpPr>
          <p:cNvPr id="4" name="Rectangle 3"/>
          <p:cNvSpPr/>
          <p:nvPr/>
        </p:nvSpPr>
        <p:spPr>
          <a:xfrm>
            <a:off x="230397" y="1242737"/>
            <a:ext cx="6950764" cy="63897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022133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
            <a:ext cx="9144000" cy="6587836"/>
          </a:xfrm>
          <a:prstGeom prst="rect">
            <a:avLst/>
          </a:prstGeom>
        </p:spPr>
      </p:pic>
      <p:sp>
        <p:nvSpPr>
          <p:cNvPr id="5" name="Rectangle 4"/>
          <p:cNvSpPr/>
          <p:nvPr/>
        </p:nvSpPr>
        <p:spPr>
          <a:xfrm>
            <a:off x="5355078" y="1593273"/>
            <a:ext cx="1821578" cy="29094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045287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300"/>
            <a:ext cx="9144000" cy="6354125"/>
          </a:xfrm>
          <a:prstGeom prst="rect">
            <a:avLst/>
          </a:prstGeom>
        </p:spPr>
      </p:pic>
      <p:sp>
        <p:nvSpPr>
          <p:cNvPr id="4" name="Rectangle 3"/>
          <p:cNvSpPr/>
          <p:nvPr/>
        </p:nvSpPr>
        <p:spPr>
          <a:xfrm>
            <a:off x="111991" y="1613972"/>
            <a:ext cx="7009245" cy="55084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798438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GBIF_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GBIF_1.thmx</Template>
  <TotalTime>370</TotalTime>
  <Words>343</Words>
  <Application>Microsoft Office PowerPoint</Application>
  <PresentationFormat>Affichage à l'écran (4:3)</PresentationFormat>
  <Paragraphs>82</Paragraphs>
  <Slides>40</Slides>
  <Notes>2</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GBIF_1</vt:lpstr>
      <vt:lpstr>GBIF : Global Biodiversity Information Facility</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Sommaire</vt:lpstr>
      <vt:lpstr>TP1 : Exemple de Diveboard (1)</vt:lpstr>
      <vt:lpstr>TP1 : Exemple de Diveboard (2)</vt:lpstr>
      <vt:lpstr>TP2 : recherche d’occurrences</vt:lpstr>
      <vt:lpstr>TP3 : recherche d’occurrences</vt:lpstr>
      <vt:lpstr>TP4 : recherche d’occurrence</vt:lpstr>
      <vt:lpstr>Sommaire</vt:lpstr>
      <vt:lpstr>Portail national français</vt:lpstr>
      <vt:lpstr>Contacts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Marie-Elise Lecoq</dc:creator>
  <cp:lastModifiedBy>Sophie Pamerlon</cp:lastModifiedBy>
  <cp:revision>53</cp:revision>
  <dcterms:created xsi:type="dcterms:W3CDTF">2015-09-04T16:19:57Z</dcterms:created>
  <dcterms:modified xsi:type="dcterms:W3CDTF">2016-11-08T09:09:16Z</dcterms:modified>
</cp:coreProperties>
</file>